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Bruton" userId="5f35a18a-f255-46c7-9f86-e0ab6499abe3" providerId="ADAL" clId="{141B64E5-51F7-44C8-A702-63A4F2E41B3F}"/>
    <pc:docChg chg="modSld">
      <pc:chgData name="Lucy Bruton" userId="5f35a18a-f255-46c7-9f86-e0ab6499abe3" providerId="ADAL" clId="{141B64E5-51F7-44C8-A702-63A4F2E41B3F}" dt="2025-11-07T14:19:55.447" v="8" actId="1037"/>
      <pc:docMkLst>
        <pc:docMk/>
      </pc:docMkLst>
      <pc:sldChg chg="modSp mod">
        <pc:chgData name="Lucy Bruton" userId="5f35a18a-f255-46c7-9f86-e0ab6499abe3" providerId="ADAL" clId="{141B64E5-51F7-44C8-A702-63A4F2E41B3F}" dt="2025-11-07T14:19:55.447" v="8" actId="1037"/>
        <pc:sldMkLst>
          <pc:docMk/>
          <pc:sldMk cId="2828636695" sldId="257"/>
        </pc:sldMkLst>
        <pc:spChg chg="mod">
          <ac:chgData name="Lucy Bruton" userId="5f35a18a-f255-46c7-9f86-e0ab6499abe3" providerId="ADAL" clId="{141B64E5-51F7-44C8-A702-63A4F2E41B3F}" dt="2025-11-07T14:19:55.447" v="8" actId="1037"/>
          <ac:spMkLst>
            <pc:docMk/>
            <pc:sldMk cId="2828636695" sldId="257"/>
            <ac:spMk id="20" creationId="{3509D40A-36AF-C6F6-CCCB-D93765695B3F}"/>
          </ac:spMkLst>
        </pc:spChg>
        <pc:spChg chg="mod">
          <ac:chgData name="Lucy Bruton" userId="5f35a18a-f255-46c7-9f86-e0ab6499abe3" providerId="ADAL" clId="{141B64E5-51F7-44C8-A702-63A4F2E41B3F}" dt="2025-11-07T14:19:21.418" v="0" actId="20577"/>
          <ac:spMkLst>
            <pc:docMk/>
            <pc:sldMk cId="2828636695" sldId="257"/>
            <ac:spMk id="22" creationId="{4FC093EE-978B-73FF-3C0C-56340368BDA5}"/>
          </ac:spMkLst>
        </pc:spChg>
        <pc:spChg chg="mod">
          <ac:chgData name="Lucy Bruton" userId="5f35a18a-f255-46c7-9f86-e0ab6499abe3" providerId="ADAL" clId="{141B64E5-51F7-44C8-A702-63A4F2E41B3F}" dt="2025-11-07T14:19:39.399" v="4" actId="1076"/>
          <ac:spMkLst>
            <pc:docMk/>
            <pc:sldMk cId="2828636695" sldId="257"/>
            <ac:spMk id="23" creationId="{C8017363-005F-20B5-F1D2-16A062798291}"/>
          </ac:spMkLst>
        </pc:spChg>
      </pc:sldChg>
      <pc:sldChg chg="modSp mod">
        <pc:chgData name="Lucy Bruton" userId="5f35a18a-f255-46c7-9f86-e0ab6499abe3" providerId="ADAL" clId="{141B64E5-51F7-44C8-A702-63A4F2E41B3F}" dt="2025-11-07T14:19:46.767" v="6" actId="1076"/>
        <pc:sldMkLst>
          <pc:docMk/>
          <pc:sldMk cId="3583142110" sldId="258"/>
        </pc:sldMkLst>
        <pc:spChg chg="mod">
          <ac:chgData name="Lucy Bruton" userId="5f35a18a-f255-46c7-9f86-e0ab6499abe3" providerId="ADAL" clId="{141B64E5-51F7-44C8-A702-63A4F2E41B3F}" dt="2025-11-07T14:19:45.098" v="5" actId="14100"/>
          <ac:spMkLst>
            <pc:docMk/>
            <pc:sldMk cId="3583142110" sldId="258"/>
            <ac:spMk id="20" creationId="{1AB81B8A-F839-A005-AB39-08C2D0882841}"/>
          </ac:spMkLst>
        </pc:spChg>
        <pc:spChg chg="mod">
          <ac:chgData name="Lucy Bruton" userId="5f35a18a-f255-46c7-9f86-e0ab6499abe3" providerId="ADAL" clId="{141B64E5-51F7-44C8-A702-63A4F2E41B3F}" dt="2025-11-07T14:19:25.480" v="1" actId="20577"/>
          <ac:spMkLst>
            <pc:docMk/>
            <pc:sldMk cId="3583142110" sldId="258"/>
            <ac:spMk id="22" creationId="{01A6514D-ED0F-C8A9-5C29-C2E911454163}"/>
          </ac:spMkLst>
        </pc:spChg>
        <pc:spChg chg="mod">
          <ac:chgData name="Lucy Bruton" userId="5f35a18a-f255-46c7-9f86-e0ab6499abe3" providerId="ADAL" clId="{141B64E5-51F7-44C8-A702-63A4F2E41B3F}" dt="2025-11-07T14:19:46.767" v="6" actId="1076"/>
          <ac:spMkLst>
            <pc:docMk/>
            <pc:sldMk cId="3583142110" sldId="258"/>
            <ac:spMk id="23" creationId="{E393FD64-5077-E182-302A-3963E30DB94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07/11/2025</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07/11/2025</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3609A-C8B1-F8A4-DC46-36ECB227207D}"/>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CE162EAB-4308-938E-4193-9F868AD75ED6}"/>
              </a:ext>
            </a:extLst>
          </p:cNvPr>
          <p:cNvSpPr/>
          <p:nvPr/>
        </p:nvSpPr>
        <p:spPr>
          <a:xfrm>
            <a:off x="4810124" y="230064"/>
            <a:ext cx="3903051" cy="14873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ea typeface="+mn-lt"/>
              <a:cs typeface="+mn-lt"/>
            </a:endParaRPr>
          </a:p>
          <a:p>
            <a:pPr algn="ctr"/>
            <a:r>
              <a:rPr lang="en-GB" sz="1100" dirty="0">
                <a:solidFill>
                  <a:schemeClr val="tx1"/>
                </a:solidFill>
                <a:latin typeface="Arial"/>
                <a:ea typeface="+mn-lt"/>
                <a:cs typeface="+mn-lt"/>
              </a:rPr>
              <a:t>This half term in PHSE, we will be exploring citizenship. Pupils will learn about children’s rights and adults’ responsibilities, the benefits of recycling, and the importance of community groups and charities. They will also explore how local democracy works, why rules matter, and what happens when rules are broken.</a:t>
            </a:r>
            <a:endParaRPr lang="en-GB" sz="1100" dirty="0">
              <a:solidFill>
                <a:schemeClr val="tx1"/>
              </a:solidFill>
              <a:latin typeface="Arial"/>
            </a:endParaRPr>
          </a:p>
        </p:txBody>
      </p:sp>
      <p:sp>
        <p:nvSpPr>
          <p:cNvPr id="6" name="Rectangle: Diagonal Corners Rounded 5">
            <a:extLst>
              <a:ext uri="{FF2B5EF4-FFF2-40B4-BE49-F238E27FC236}">
                <a16:creationId xmlns:a16="http://schemas.microsoft.com/office/drawing/2014/main" id="{D4A0B449-F319-55EB-C413-E6D69792B034}"/>
              </a:ext>
            </a:extLst>
          </p:cNvPr>
          <p:cNvSpPr/>
          <p:nvPr/>
        </p:nvSpPr>
        <p:spPr>
          <a:xfrm>
            <a:off x="190498" y="247650"/>
            <a:ext cx="4429126"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2</a:t>
            </a:r>
          </a:p>
          <a:p>
            <a:pPr algn="ctr"/>
            <a:r>
              <a:rPr lang="en-GB" sz="2000" b="1" dirty="0">
                <a:solidFill>
                  <a:schemeClr val="bg1"/>
                </a:solidFill>
              </a:rPr>
              <a:t>Autumn Term 2  </a:t>
            </a:r>
            <a:endParaRPr lang="en-GB" b="1" dirty="0">
              <a:solidFill>
                <a:schemeClr val="bg1"/>
              </a:solidFill>
            </a:endParaRPr>
          </a:p>
        </p:txBody>
      </p:sp>
      <p:pic>
        <p:nvPicPr>
          <p:cNvPr id="1026" name="Picture 2">
            <a:extLst>
              <a:ext uri="{FF2B5EF4-FFF2-40B4-BE49-F238E27FC236}">
                <a16:creationId xmlns:a16="http://schemas.microsoft.com/office/drawing/2014/main" id="{EF1DFDB4-0A80-647A-60F6-F035EBDD1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8158F8C5-3714-68FD-3BAB-EA21FEDA15B5}"/>
              </a:ext>
            </a:extLst>
          </p:cNvPr>
          <p:cNvSpPr/>
          <p:nvPr/>
        </p:nvSpPr>
        <p:spPr>
          <a:xfrm>
            <a:off x="213212" y="3417277"/>
            <a:ext cx="2520471" cy="323109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endParaRPr lang="en-GB" sz="1200" dirty="0">
              <a:solidFill>
                <a:schemeClr val="tx1"/>
              </a:solidFill>
              <a:latin typeface="Arial"/>
              <a:cs typeface="Arial"/>
            </a:endParaRPr>
          </a:p>
          <a:p>
            <a:endParaRPr lang="en-GB" sz="1200" dirty="0">
              <a:solidFill>
                <a:schemeClr val="tx1"/>
              </a:solidFill>
              <a:latin typeface="Arial"/>
              <a:cs typeface="Arial"/>
            </a:endParaRPr>
          </a:p>
          <a:p>
            <a:r>
              <a:rPr lang="en-GB" sz="1200" dirty="0">
                <a:solidFill>
                  <a:schemeClr val="tx1"/>
                </a:solidFill>
                <a:latin typeface="Arial"/>
                <a:cs typeface="Arial"/>
              </a:rPr>
              <a:t>This term’s we will  be doing instructional writing, using the theme of superheroes as our inspiration. Our class reader, How to Be Brave, will help us develop and extend our ideas even further. After we will follow with a week on poetry, where we will be creating our own list poems. </a:t>
            </a:r>
            <a:endParaRPr lang="en-GB" sz="1200" dirty="0">
              <a:solidFill>
                <a:schemeClr val="tx1"/>
              </a:solidFill>
              <a:ea typeface="Calibri"/>
              <a:cs typeface="Calibri"/>
            </a:endParaRPr>
          </a:p>
          <a:p>
            <a:endParaRPr lang="en-GB" sz="1050" b="1" dirty="0">
              <a:solidFill>
                <a:schemeClr val="tx1"/>
              </a:solidFill>
              <a:latin typeface="Arial" panose="020B0604020202020204" pitchFamily="34" charset="0"/>
              <a:cs typeface="Arial" panose="020B0604020202020204" pitchFamily="34" charset="0"/>
            </a:endParaRPr>
          </a:p>
          <a:p>
            <a:endParaRPr lang="en-GB" sz="1200" dirty="0">
              <a:solidFill>
                <a:schemeClr val="tx1"/>
              </a:solidFill>
              <a:latin typeface="Arial"/>
              <a:cs typeface="Arial"/>
            </a:endParaRPr>
          </a:p>
        </p:txBody>
      </p:sp>
      <p:sp>
        <p:nvSpPr>
          <p:cNvPr id="13" name="Rectangle 12">
            <a:extLst>
              <a:ext uri="{FF2B5EF4-FFF2-40B4-BE49-F238E27FC236}">
                <a16:creationId xmlns:a16="http://schemas.microsoft.com/office/drawing/2014/main" id="{A412709C-61FF-33CB-CD1F-089B1B6DC5F9}"/>
              </a:ext>
            </a:extLst>
          </p:cNvPr>
          <p:cNvSpPr/>
          <p:nvPr/>
        </p:nvSpPr>
        <p:spPr>
          <a:xfrm>
            <a:off x="451084"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CFD3D5C3-7A4D-4AF1-DC6A-7BBD9B5677E0}"/>
              </a:ext>
            </a:extLst>
          </p:cNvPr>
          <p:cNvSpPr/>
          <p:nvPr/>
        </p:nvSpPr>
        <p:spPr>
          <a:xfrm>
            <a:off x="3096903" y="3417277"/>
            <a:ext cx="2549036" cy="328376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a:solidFill>
                  <a:schemeClr val="tx1"/>
                </a:solidFill>
                <a:latin typeface="Arial"/>
                <a:cs typeface="Arial"/>
              </a:rPr>
              <a:t>This term in maths, we’ll be focusing on multiplication and division. Pupils will explore what multiplication means and what it looks like in different contexts. Once they feel confident with these skills, they’ll use what they’ve learned to solve a range of real-life problems using multiplication and division strategies.</a:t>
            </a:r>
            <a:endParaRPr lang="en-GB" sz="1200" dirty="0">
              <a:solidFill>
                <a:schemeClr val="tx1"/>
              </a:solidFill>
              <a:latin typeface="Arial"/>
              <a:cs typeface="Arial"/>
            </a:endParaRPr>
          </a:p>
        </p:txBody>
      </p:sp>
      <p:sp>
        <p:nvSpPr>
          <p:cNvPr id="15" name="Rectangle: Diagonal Corners Rounded 14">
            <a:extLst>
              <a:ext uri="{FF2B5EF4-FFF2-40B4-BE49-F238E27FC236}">
                <a16:creationId xmlns:a16="http://schemas.microsoft.com/office/drawing/2014/main" id="{9829A4C2-9C37-F703-C083-86FC6F087915}"/>
              </a:ext>
            </a:extLst>
          </p:cNvPr>
          <p:cNvSpPr/>
          <p:nvPr/>
        </p:nvSpPr>
        <p:spPr>
          <a:xfrm>
            <a:off x="6132313" y="3412329"/>
            <a:ext cx="2578756"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ea typeface="+mn-lt"/>
              <a:cs typeface="+mn-lt"/>
            </a:endParaRPr>
          </a:p>
          <a:p>
            <a:r>
              <a:rPr lang="en-GB" sz="1200" dirty="0">
                <a:solidFill>
                  <a:schemeClr val="tx1"/>
                </a:solidFill>
                <a:latin typeface="Arial" panose="020B0604020202020204" pitchFamily="34" charset="0"/>
                <a:cs typeface="Arial" panose="020B0604020202020204" pitchFamily="34" charset="0"/>
              </a:rPr>
              <a:t>In science this term we will be exploring Microhabitats. The children will learn to identify and name a variety of plants and animals. They will recall that minibeasts live in microhabitats and be able to describe their conditions. They will explore how microhabitats provide for the basic needs of animals and plants. And finally research the role of a botanist.​</a:t>
            </a:r>
          </a:p>
        </p:txBody>
      </p:sp>
      <p:sp>
        <p:nvSpPr>
          <p:cNvPr id="16" name="Rectangle 15">
            <a:extLst>
              <a:ext uri="{FF2B5EF4-FFF2-40B4-BE49-F238E27FC236}">
                <a16:creationId xmlns:a16="http://schemas.microsoft.com/office/drawing/2014/main" id="{E6416D86-0FA2-D307-0A6D-D35C26859661}"/>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0D5A38A7-D657-8C81-4959-48D3611F001E}"/>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F7D3A500-2657-426D-AE70-5BCCBD056E60}"/>
              </a:ext>
            </a:extLst>
          </p:cNvPr>
          <p:cNvSpPr/>
          <p:nvPr/>
        </p:nvSpPr>
        <p:spPr>
          <a:xfrm>
            <a:off x="8863014" y="3907323"/>
            <a:ext cx="3127497" cy="271181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l"/>
            <a:endParaRPr lang="en-GB" sz="12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a:cs typeface="Arial"/>
              </a:rPr>
              <a:t>This half term in Art, pupils will explore how colour, light, and shade create the illusion of three dimensions. They will learn to mix tints and shades, experiment with object arrangements for a still life, and produce sketches to plan their compositions. By the end of the unit, pupils will create a carefully painted still life that uses colour and tone effectively to show light, shadow, and form.</a:t>
            </a:r>
          </a:p>
        </p:txBody>
      </p:sp>
      <p:sp>
        <p:nvSpPr>
          <p:cNvPr id="19" name="Rectangle 18">
            <a:extLst>
              <a:ext uri="{FF2B5EF4-FFF2-40B4-BE49-F238E27FC236}">
                <a16:creationId xmlns:a16="http://schemas.microsoft.com/office/drawing/2014/main" id="{C2429E3A-863C-8D09-858C-1A73633FAEA8}"/>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Art </a:t>
            </a:r>
          </a:p>
        </p:txBody>
      </p:sp>
      <p:sp>
        <p:nvSpPr>
          <p:cNvPr id="20" name="Rectangle: Diagonal Corners Rounded 19">
            <a:extLst>
              <a:ext uri="{FF2B5EF4-FFF2-40B4-BE49-F238E27FC236}">
                <a16:creationId xmlns:a16="http://schemas.microsoft.com/office/drawing/2014/main" id="{3509D40A-36AF-C6F6-CCCB-D93765695B3F}"/>
              </a:ext>
            </a:extLst>
          </p:cNvPr>
          <p:cNvSpPr/>
          <p:nvPr/>
        </p:nvSpPr>
        <p:spPr>
          <a:xfrm>
            <a:off x="8867372" y="1624298"/>
            <a:ext cx="3139220" cy="220296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endParaRPr lang="en-GB" sz="1200" dirty="0">
              <a:solidFill>
                <a:schemeClr val="tx1"/>
              </a:solidFill>
              <a:latin typeface="Arial"/>
              <a:cs typeface="Arial"/>
            </a:endParaRPr>
          </a:p>
          <a:p>
            <a:r>
              <a:rPr lang="en-GB" sz="1100" dirty="0">
                <a:solidFill>
                  <a:schemeClr val="tx1"/>
                </a:solidFill>
              </a:rPr>
              <a:t>This term in PE, pupils will explore </a:t>
            </a:r>
            <a:r>
              <a:rPr lang="en-GB" sz="1100" b="1" dirty="0">
                <a:solidFill>
                  <a:schemeClr val="tx1"/>
                </a:solidFill>
              </a:rPr>
              <a:t>dance and gymnastics</a:t>
            </a:r>
            <a:r>
              <a:rPr lang="en-GB" sz="1100" dirty="0">
                <a:solidFill>
                  <a:schemeClr val="tx1"/>
                </a:solidFill>
              </a:rPr>
              <a:t>. In dance, they will use movement and gesture to create characters and tell stories, working individually and in groups to express ideas and emotions. In gymnastics, pupils will develop control, balance, and coordination while creating and performing sequences safely. Across both areas, they’ll build confidence, collaborate with others, and use feedback to improve their performances.</a:t>
            </a:r>
            <a:endParaRPr lang="en-GB" sz="1100" dirty="0">
              <a:solidFill>
                <a:schemeClr val="tx1"/>
              </a:solidFill>
              <a:latin typeface="Arial"/>
              <a:ea typeface="Calibri"/>
              <a:cs typeface="Arial"/>
            </a:endParaRPr>
          </a:p>
        </p:txBody>
      </p:sp>
      <p:sp>
        <p:nvSpPr>
          <p:cNvPr id="22" name="Rectangle: Diagonal Corners Rounded 21">
            <a:extLst>
              <a:ext uri="{FF2B5EF4-FFF2-40B4-BE49-F238E27FC236}">
                <a16:creationId xmlns:a16="http://schemas.microsoft.com/office/drawing/2014/main" id="{4FC093EE-978B-73FF-3C0C-56340368BDA5}"/>
              </a:ext>
            </a:extLst>
          </p:cNvPr>
          <p:cNvSpPr/>
          <p:nvPr/>
        </p:nvSpPr>
        <p:spPr>
          <a:xfrm>
            <a:off x="4984689" y="1751253"/>
            <a:ext cx="3729771"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dirty="0">
              <a:solidFill>
                <a:schemeClr val="tx1"/>
              </a:solidFill>
              <a:latin typeface="Arial"/>
              <a:cs typeface="Arial"/>
            </a:endParaRPr>
          </a:p>
          <a:p>
            <a:endParaRPr lang="en-GB" sz="1050" b="1" dirty="0">
              <a:solidFill>
                <a:schemeClr val="tx1"/>
              </a:solidFill>
              <a:latin typeface="Arial"/>
              <a:cs typeface="Arial"/>
            </a:endParaRPr>
          </a:p>
          <a:p>
            <a:r>
              <a:rPr lang="en-GB" sz="1100" dirty="0">
                <a:solidFill>
                  <a:schemeClr val="tx1"/>
                </a:solidFill>
                <a:latin typeface="Arial"/>
                <a:cs typeface="Arial"/>
              </a:rPr>
              <a:t>This half term in RE, we will learn about Pentecost and how the Holy Spirit came to the disciples. We’ll explore its powerful symbols, like wind and fire, and discover how the Holy Spirit inspires and guides Christians in their daily lives today.</a:t>
            </a:r>
            <a:endParaRPr lang="en-GB" sz="1100" dirty="0">
              <a:solidFill>
                <a:schemeClr val="tx1"/>
              </a:solidFill>
              <a:latin typeface="Arial" panose="020B0604020202020204" pitchFamily="34" charset="0"/>
              <a:cs typeface="Arial" panose="020B0604020202020204" pitchFamily="34" charset="0"/>
            </a:endParaRPr>
          </a:p>
        </p:txBody>
      </p:sp>
      <p:sp>
        <p:nvSpPr>
          <p:cNvPr id="23" name="Rectangle 22">
            <a:extLst>
              <a:ext uri="{FF2B5EF4-FFF2-40B4-BE49-F238E27FC236}">
                <a16:creationId xmlns:a16="http://schemas.microsoft.com/office/drawing/2014/main" id="{C8017363-005F-20B5-F1D2-16A062798291}"/>
              </a:ext>
            </a:extLst>
          </p:cNvPr>
          <p:cNvSpPr/>
          <p:nvPr/>
        </p:nvSpPr>
        <p:spPr>
          <a:xfrm>
            <a:off x="9389636" y="1624298"/>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PE</a:t>
            </a:r>
          </a:p>
        </p:txBody>
      </p:sp>
      <p:sp>
        <p:nvSpPr>
          <p:cNvPr id="24" name="Rectangle 23">
            <a:extLst>
              <a:ext uri="{FF2B5EF4-FFF2-40B4-BE49-F238E27FC236}">
                <a16:creationId xmlns:a16="http://schemas.microsoft.com/office/drawing/2014/main" id="{00BD5C7A-F959-2E52-A13F-0B264A1EF316}"/>
              </a:ext>
            </a:extLst>
          </p:cNvPr>
          <p:cNvSpPr/>
          <p:nvPr/>
        </p:nvSpPr>
        <p:spPr>
          <a:xfrm>
            <a:off x="5646857" y="1747835"/>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2058DC81-8345-7F0C-DDB6-1DA3D6D3CF7D}"/>
              </a:ext>
            </a:extLst>
          </p:cNvPr>
          <p:cNvSpPr/>
          <p:nvPr/>
        </p:nvSpPr>
        <p:spPr>
          <a:xfrm>
            <a:off x="8863014" y="178777"/>
            <a:ext cx="3139220" cy="135027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latin typeface="Arial"/>
              <a:cs typeface="Arial"/>
            </a:endParaRPr>
          </a:p>
          <a:p>
            <a:pPr algn="ctr"/>
            <a:r>
              <a:rPr lang="en-GB" sz="1100" dirty="0">
                <a:solidFill>
                  <a:schemeClr val="tx1"/>
                </a:solidFill>
                <a:latin typeface="Arial"/>
                <a:cs typeface="Arial"/>
              </a:rPr>
              <a:t>In Computing, we will be exploring the Scratch coding program. We will look at what code is and how to program a Sprite to make it move. We will learn the importance of evaluating our projects and how to debug them. </a:t>
            </a:r>
            <a:endParaRPr lang="en-GB" sz="1100" dirty="0">
              <a:solidFill>
                <a:schemeClr val="tx1"/>
              </a:solidFill>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id="{97A35D47-563F-225C-72B8-01700175C89B}"/>
              </a:ext>
            </a:extLst>
          </p:cNvPr>
          <p:cNvSpPr/>
          <p:nvPr/>
        </p:nvSpPr>
        <p:spPr>
          <a:xfrm>
            <a:off x="9381757" y="8352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1610F2EA-C0E9-A8AE-2360-5ED01D8C993F}"/>
              </a:ext>
            </a:extLst>
          </p:cNvPr>
          <p:cNvSpPr/>
          <p:nvPr/>
        </p:nvSpPr>
        <p:spPr>
          <a:xfrm>
            <a:off x="216324" y="1749692"/>
            <a:ext cx="4594712"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ea typeface="+mn-lt"/>
              <a:cs typeface="+mn-lt"/>
            </a:endParaRPr>
          </a:p>
          <a:p>
            <a:pPr algn="ctr"/>
            <a:endParaRPr lang="en-GB" sz="1100" dirty="0">
              <a:solidFill>
                <a:schemeClr val="tx1"/>
              </a:solidFill>
              <a:latin typeface="Arial"/>
              <a:ea typeface="+mn-lt"/>
              <a:cs typeface="+mn-lt"/>
            </a:endParaRPr>
          </a:p>
          <a:p>
            <a:pPr algn="ctr"/>
            <a:r>
              <a:rPr lang="en-GB" sz="1200" dirty="0">
                <a:solidFill>
                  <a:schemeClr val="tx1"/>
                </a:solidFill>
                <a:latin typeface="Arial" panose="020B0604020202020204" pitchFamily="34" charset="0"/>
                <a:cs typeface="Arial" panose="020B0604020202020204" pitchFamily="34" charset="0"/>
              </a:rPr>
              <a:t>Our Geography topic this term is called ‘Where am I? They will learn that the UK stands for the United Kingdom and will research the location and name the 4 countries that make up the UK. We will identify features within the school grounds on both maps and aerial photographs. They will look at maps and respond to directions and recognise some familiar features. ​</a:t>
            </a:r>
            <a:endParaRPr lang="en-US" sz="1200" dirty="0">
              <a:solidFill>
                <a:schemeClr val="tx1"/>
              </a:solidFill>
              <a:latin typeface="Arial" panose="020B0604020202020204" pitchFamily="34" charset="0"/>
              <a:ea typeface="Calibri"/>
              <a:cs typeface="Arial" panose="020B0604020202020204" pitchFamily="34" charset="0"/>
            </a:endParaRPr>
          </a:p>
        </p:txBody>
      </p:sp>
      <p:sp>
        <p:nvSpPr>
          <p:cNvPr id="27" name="Rectangle 26">
            <a:extLst>
              <a:ext uri="{FF2B5EF4-FFF2-40B4-BE49-F238E27FC236}">
                <a16:creationId xmlns:a16="http://schemas.microsoft.com/office/drawing/2014/main" id="{A1C9865C-185E-FFE8-2956-1E3A5160F312}"/>
              </a:ext>
            </a:extLst>
          </p:cNvPr>
          <p:cNvSpPr/>
          <p:nvPr/>
        </p:nvSpPr>
        <p:spPr>
          <a:xfrm>
            <a:off x="1364015" y="1629679"/>
            <a:ext cx="2476502" cy="3355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 Geography   </a:t>
            </a:r>
          </a:p>
        </p:txBody>
      </p:sp>
      <p:sp>
        <p:nvSpPr>
          <p:cNvPr id="2" name="Rectangle 1">
            <a:extLst>
              <a:ext uri="{FF2B5EF4-FFF2-40B4-BE49-F238E27FC236}">
                <a16:creationId xmlns:a16="http://schemas.microsoft.com/office/drawing/2014/main" id="{96E0BC74-B0C4-2585-09F3-87E1E4829A49}"/>
              </a:ext>
            </a:extLst>
          </p:cNvPr>
          <p:cNvSpPr/>
          <p:nvPr/>
        </p:nvSpPr>
        <p:spPr>
          <a:xfrm>
            <a:off x="5517903" y="83527"/>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Tree>
    <p:extLst>
      <p:ext uri="{BB962C8B-B14F-4D97-AF65-F5344CB8AC3E}">
        <p14:creationId xmlns:p14="http://schemas.microsoft.com/office/powerpoint/2010/main" val="2828636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71081-279A-662B-F3E1-E39033A8D889}"/>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2C637FB1-A465-D148-2649-05263E06B4A2}"/>
              </a:ext>
            </a:extLst>
          </p:cNvPr>
          <p:cNvSpPr/>
          <p:nvPr/>
        </p:nvSpPr>
        <p:spPr>
          <a:xfrm>
            <a:off x="4810124" y="230064"/>
            <a:ext cx="3903051" cy="14873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ea typeface="+mn-lt"/>
              <a:cs typeface="+mn-lt"/>
            </a:endParaRPr>
          </a:p>
          <a:p>
            <a:pPr algn="ctr"/>
            <a:r>
              <a:rPr lang="en-GB" sz="1100" dirty="0">
                <a:solidFill>
                  <a:schemeClr val="tx1"/>
                </a:solidFill>
                <a:latin typeface="Arial"/>
                <a:ea typeface="+mn-lt"/>
                <a:cs typeface="+mn-lt"/>
              </a:rPr>
              <a:t>This half term in PHSE, we will be exploring citizenship. Pupils will learn about children’s rights and adults’ responsibilities, the benefits of recycling, and the importance of community groups and charities. They will also explore how local democracy works, why rules matter, and what happens when rules are broken.</a:t>
            </a:r>
            <a:endParaRPr lang="en-GB" sz="1100" dirty="0">
              <a:solidFill>
                <a:schemeClr val="tx1"/>
              </a:solidFill>
              <a:latin typeface="Arial"/>
            </a:endParaRPr>
          </a:p>
        </p:txBody>
      </p:sp>
      <p:sp>
        <p:nvSpPr>
          <p:cNvPr id="6" name="Rectangle: Diagonal Corners Rounded 5">
            <a:extLst>
              <a:ext uri="{FF2B5EF4-FFF2-40B4-BE49-F238E27FC236}">
                <a16:creationId xmlns:a16="http://schemas.microsoft.com/office/drawing/2014/main" id="{2F114595-4F59-F629-4971-EF5DFC226F6E}"/>
              </a:ext>
            </a:extLst>
          </p:cNvPr>
          <p:cNvSpPr/>
          <p:nvPr/>
        </p:nvSpPr>
        <p:spPr>
          <a:xfrm>
            <a:off x="190498" y="247650"/>
            <a:ext cx="4429126"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3</a:t>
            </a:r>
          </a:p>
          <a:p>
            <a:pPr algn="ctr"/>
            <a:r>
              <a:rPr lang="en-GB" sz="2000" b="1" dirty="0">
                <a:solidFill>
                  <a:schemeClr val="bg1"/>
                </a:solidFill>
              </a:rPr>
              <a:t>Autumn Term 2  </a:t>
            </a:r>
            <a:endParaRPr lang="en-GB" b="1" dirty="0">
              <a:solidFill>
                <a:schemeClr val="bg1"/>
              </a:solidFill>
            </a:endParaRPr>
          </a:p>
        </p:txBody>
      </p:sp>
      <p:pic>
        <p:nvPicPr>
          <p:cNvPr id="1026" name="Picture 2">
            <a:extLst>
              <a:ext uri="{FF2B5EF4-FFF2-40B4-BE49-F238E27FC236}">
                <a16:creationId xmlns:a16="http://schemas.microsoft.com/office/drawing/2014/main" id="{04E7D77E-3818-8CA8-A892-2E68ED6C0F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82D049B1-52C7-78D9-68FC-802A34A4F9A6}"/>
              </a:ext>
            </a:extLst>
          </p:cNvPr>
          <p:cNvSpPr/>
          <p:nvPr/>
        </p:nvSpPr>
        <p:spPr>
          <a:xfrm>
            <a:off x="213212" y="3417277"/>
            <a:ext cx="2520471" cy="323109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endParaRPr lang="en-GB" sz="1200" dirty="0">
              <a:solidFill>
                <a:schemeClr val="tx1"/>
              </a:solidFill>
              <a:latin typeface="Arial"/>
              <a:cs typeface="Arial"/>
            </a:endParaRPr>
          </a:p>
          <a:p>
            <a:endParaRPr lang="en-GB" sz="1200" dirty="0">
              <a:solidFill>
                <a:schemeClr val="tx1"/>
              </a:solidFill>
              <a:latin typeface="Arial"/>
              <a:cs typeface="Arial"/>
            </a:endParaRPr>
          </a:p>
          <a:p>
            <a:r>
              <a:rPr lang="en-GB" sz="1200" dirty="0">
                <a:solidFill>
                  <a:schemeClr val="tx1"/>
                </a:solidFill>
                <a:latin typeface="Arial"/>
                <a:cs typeface="Arial"/>
              </a:rPr>
              <a:t>This term’s we will  be doing instructional writing, using the theme of superheroes as our inspiration. Our class reader, How to Be Brave, will help us develop and extend our ideas even further. After we will follow with a week on poetry, where we will be creating our own list poems. </a:t>
            </a:r>
            <a:endParaRPr lang="en-GB" sz="1200" dirty="0">
              <a:solidFill>
                <a:schemeClr val="tx1"/>
              </a:solidFill>
              <a:ea typeface="Calibri"/>
              <a:cs typeface="Calibri"/>
            </a:endParaRPr>
          </a:p>
          <a:p>
            <a:endParaRPr lang="en-GB" sz="1050" b="1" dirty="0">
              <a:solidFill>
                <a:schemeClr val="tx1"/>
              </a:solidFill>
              <a:latin typeface="Arial" panose="020B0604020202020204" pitchFamily="34" charset="0"/>
              <a:cs typeface="Arial" panose="020B0604020202020204" pitchFamily="34" charset="0"/>
            </a:endParaRPr>
          </a:p>
          <a:p>
            <a:endParaRPr lang="en-GB" sz="1200" dirty="0">
              <a:solidFill>
                <a:schemeClr val="tx1"/>
              </a:solidFill>
              <a:latin typeface="Arial"/>
              <a:cs typeface="Arial"/>
            </a:endParaRPr>
          </a:p>
        </p:txBody>
      </p:sp>
      <p:sp>
        <p:nvSpPr>
          <p:cNvPr id="13" name="Rectangle 12">
            <a:extLst>
              <a:ext uri="{FF2B5EF4-FFF2-40B4-BE49-F238E27FC236}">
                <a16:creationId xmlns:a16="http://schemas.microsoft.com/office/drawing/2014/main" id="{905CEB67-92AE-3750-4113-0E11D59A658A}"/>
              </a:ext>
            </a:extLst>
          </p:cNvPr>
          <p:cNvSpPr/>
          <p:nvPr/>
        </p:nvSpPr>
        <p:spPr>
          <a:xfrm>
            <a:off x="451084"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AC43560B-4AE6-3B54-E628-E917817B4455}"/>
              </a:ext>
            </a:extLst>
          </p:cNvPr>
          <p:cNvSpPr/>
          <p:nvPr/>
        </p:nvSpPr>
        <p:spPr>
          <a:xfrm>
            <a:off x="3096903" y="3417277"/>
            <a:ext cx="2549036" cy="328376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a:solidFill>
                  <a:schemeClr val="tx1"/>
                </a:solidFill>
                <a:latin typeface="Arial"/>
                <a:cs typeface="Arial"/>
              </a:rPr>
              <a:t>This term in maths, we’ll be focusing on multiplication and division. Pupils will explore what multiplication means and what it looks like in different contexts. Once they feel confident with these skills, they’ll use what they’ve learned to solve a range of real-life problems using multiplication and division strategies.</a:t>
            </a:r>
            <a:endParaRPr lang="en-GB" sz="1200" dirty="0">
              <a:solidFill>
                <a:schemeClr val="tx1"/>
              </a:solidFill>
              <a:latin typeface="Arial"/>
              <a:cs typeface="Arial"/>
            </a:endParaRPr>
          </a:p>
        </p:txBody>
      </p:sp>
      <p:sp>
        <p:nvSpPr>
          <p:cNvPr id="15" name="Rectangle: Diagonal Corners Rounded 14">
            <a:extLst>
              <a:ext uri="{FF2B5EF4-FFF2-40B4-BE49-F238E27FC236}">
                <a16:creationId xmlns:a16="http://schemas.microsoft.com/office/drawing/2014/main" id="{B3947408-F3CE-C5AA-B3D4-A4D066B85E6D}"/>
              </a:ext>
            </a:extLst>
          </p:cNvPr>
          <p:cNvSpPr/>
          <p:nvPr/>
        </p:nvSpPr>
        <p:spPr>
          <a:xfrm>
            <a:off x="6132313" y="3412329"/>
            <a:ext cx="2578756"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ea typeface="+mn-lt"/>
              <a:cs typeface="+mn-lt"/>
            </a:endParaRPr>
          </a:p>
          <a:p>
            <a:r>
              <a:rPr lang="en-GB" sz="1200" dirty="0">
                <a:solidFill>
                  <a:schemeClr val="tx1"/>
                </a:solidFill>
                <a:latin typeface="Arial"/>
                <a:ea typeface="+mn-lt"/>
                <a:cs typeface="+mn-lt"/>
              </a:rPr>
              <a:t>In Science, children will explore electricity. They’ll learn how circuits work, build and test their own, and investigate how switches and components affect brightness and sound. They will also make predictions, record their findings, and learn about electrical safety and how discoveries have helped keep people safe over time.</a:t>
            </a:r>
            <a:endParaRPr lang="en-GB" sz="1200" dirty="0">
              <a:solidFill>
                <a:schemeClr val="tx1"/>
              </a:solidFill>
              <a:latin typeface="Arial"/>
            </a:endParaRPr>
          </a:p>
        </p:txBody>
      </p:sp>
      <p:sp>
        <p:nvSpPr>
          <p:cNvPr id="16" name="Rectangle 15">
            <a:extLst>
              <a:ext uri="{FF2B5EF4-FFF2-40B4-BE49-F238E27FC236}">
                <a16:creationId xmlns:a16="http://schemas.microsoft.com/office/drawing/2014/main" id="{B08FF4A4-D4CD-8E28-D20D-DD8B1854E511}"/>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2A2CD09D-5A01-2053-551F-EECD3EC8274B}"/>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4946EC05-5BFF-167D-95FE-C6EA706E22CB}"/>
              </a:ext>
            </a:extLst>
          </p:cNvPr>
          <p:cNvSpPr/>
          <p:nvPr/>
        </p:nvSpPr>
        <p:spPr>
          <a:xfrm>
            <a:off x="8863014" y="3907323"/>
            <a:ext cx="3127497" cy="271181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l"/>
            <a:endParaRPr lang="en-GB" sz="12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a:cs typeface="Arial"/>
              </a:rPr>
              <a:t>This half term in Art, pupils will explore how colour, light, and shade create the illusion of three dimensions. They will learn to mix tints and shades, experiment with object arrangements for a still life, and produce sketches to plan their compositions. By the end of the unit, pupils will create a carefully painted still life that uses colour and tone effectively to show light, shadow, and form.</a:t>
            </a:r>
          </a:p>
        </p:txBody>
      </p:sp>
      <p:sp>
        <p:nvSpPr>
          <p:cNvPr id="19" name="Rectangle 18">
            <a:extLst>
              <a:ext uri="{FF2B5EF4-FFF2-40B4-BE49-F238E27FC236}">
                <a16:creationId xmlns:a16="http://schemas.microsoft.com/office/drawing/2014/main" id="{8D2DA927-C63F-AB8F-7DD2-01908F50CF92}"/>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Art </a:t>
            </a:r>
          </a:p>
        </p:txBody>
      </p:sp>
      <p:sp>
        <p:nvSpPr>
          <p:cNvPr id="20" name="Rectangle: Diagonal Corners Rounded 19">
            <a:extLst>
              <a:ext uri="{FF2B5EF4-FFF2-40B4-BE49-F238E27FC236}">
                <a16:creationId xmlns:a16="http://schemas.microsoft.com/office/drawing/2014/main" id="{1AB81B8A-F839-A005-AB39-08C2D0882841}"/>
              </a:ext>
            </a:extLst>
          </p:cNvPr>
          <p:cNvSpPr/>
          <p:nvPr/>
        </p:nvSpPr>
        <p:spPr>
          <a:xfrm>
            <a:off x="8863014" y="1624298"/>
            <a:ext cx="3139220" cy="220295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endParaRPr lang="en-GB" sz="1200" dirty="0">
              <a:solidFill>
                <a:schemeClr val="tx1"/>
              </a:solidFill>
              <a:latin typeface="Arial"/>
              <a:cs typeface="Arial"/>
            </a:endParaRPr>
          </a:p>
          <a:p>
            <a:r>
              <a:rPr lang="en-GB" sz="1100" dirty="0">
                <a:solidFill>
                  <a:schemeClr val="tx1"/>
                </a:solidFill>
              </a:rPr>
              <a:t>This term in PE, pupils will explore </a:t>
            </a:r>
            <a:r>
              <a:rPr lang="en-GB" sz="1100" b="1" dirty="0">
                <a:solidFill>
                  <a:schemeClr val="tx1"/>
                </a:solidFill>
              </a:rPr>
              <a:t>dance and gymnastics</a:t>
            </a:r>
            <a:r>
              <a:rPr lang="en-GB" sz="1100" dirty="0">
                <a:solidFill>
                  <a:schemeClr val="tx1"/>
                </a:solidFill>
              </a:rPr>
              <a:t>. In dance, they will use movement and gesture to create characters and tell stories, working individually and in groups to express ideas and emotions. In gymnastics, pupils will develop control, balance, and coordination while creating and performing sequences safely. Across both areas, they’ll build confidence, collaborate with others, and use feedback to improve their performances.</a:t>
            </a:r>
            <a:endParaRPr lang="en-GB" sz="1100" dirty="0">
              <a:solidFill>
                <a:schemeClr val="tx1"/>
              </a:solidFill>
              <a:latin typeface="Arial"/>
              <a:ea typeface="Calibri"/>
              <a:cs typeface="Arial"/>
            </a:endParaRPr>
          </a:p>
        </p:txBody>
      </p:sp>
      <p:sp>
        <p:nvSpPr>
          <p:cNvPr id="22" name="Rectangle: Diagonal Corners Rounded 21">
            <a:extLst>
              <a:ext uri="{FF2B5EF4-FFF2-40B4-BE49-F238E27FC236}">
                <a16:creationId xmlns:a16="http://schemas.microsoft.com/office/drawing/2014/main" id="{01A6514D-ED0F-C8A9-5C29-C2E911454163}"/>
              </a:ext>
            </a:extLst>
          </p:cNvPr>
          <p:cNvSpPr/>
          <p:nvPr/>
        </p:nvSpPr>
        <p:spPr>
          <a:xfrm>
            <a:off x="4984689" y="1751253"/>
            <a:ext cx="3729771"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dirty="0">
              <a:solidFill>
                <a:schemeClr val="tx1"/>
              </a:solidFill>
              <a:latin typeface="Arial"/>
              <a:cs typeface="Arial"/>
            </a:endParaRPr>
          </a:p>
          <a:p>
            <a:endParaRPr lang="en-GB" sz="1050" b="1" dirty="0">
              <a:solidFill>
                <a:schemeClr val="tx1"/>
              </a:solidFill>
              <a:latin typeface="Arial"/>
              <a:cs typeface="Arial"/>
            </a:endParaRPr>
          </a:p>
          <a:p>
            <a:r>
              <a:rPr lang="en-GB" sz="1100" dirty="0">
                <a:solidFill>
                  <a:schemeClr val="tx1"/>
                </a:solidFill>
                <a:latin typeface="Arial"/>
                <a:cs typeface="Arial"/>
              </a:rPr>
              <a:t>This half term in RE, we will learn about Pentecost and how the Holy Spirit came to the disciples. We’ll explore its powerful symbols, like wind and fire, and discover how the Holy Spirit inspires and guides Christians in their daily lives today.</a:t>
            </a:r>
            <a:endParaRPr lang="en-GB" sz="1100" dirty="0">
              <a:solidFill>
                <a:schemeClr val="tx1"/>
              </a:solidFill>
              <a:latin typeface="Arial" panose="020B0604020202020204" pitchFamily="34" charset="0"/>
              <a:cs typeface="Arial" panose="020B0604020202020204" pitchFamily="34" charset="0"/>
            </a:endParaRPr>
          </a:p>
        </p:txBody>
      </p:sp>
      <p:sp>
        <p:nvSpPr>
          <p:cNvPr id="23" name="Rectangle 22">
            <a:extLst>
              <a:ext uri="{FF2B5EF4-FFF2-40B4-BE49-F238E27FC236}">
                <a16:creationId xmlns:a16="http://schemas.microsoft.com/office/drawing/2014/main" id="{E393FD64-5077-E182-302A-3963E30DB946}"/>
              </a:ext>
            </a:extLst>
          </p:cNvPr>
          <p:cNvSpPr/>
          <p:nvPr/>
        </p:nvSpPr>
        <p:spPr>
          <a:xfrm>
            <a:off x="9389636" y="1631828"/>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B4FF5E85-98E0-B80F-7191-33AB98A32E48}"/>
              </a:ext>
            </a:extLst>
          </p:cNvPr>
          <p:cNvSpPr/>
          <p:nvPr/>
        </p:nvSpPr>
        <p:spPr>
          <a:xfrm>
            <a:off x="5646857" y="1747835"/>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5E5EA40B-DD9F-C37D-A5CF-501FE7274106}"/>
              </a:ext>
            </a:extLst>
          </p:cNvPr>
          <p:cNvSpPr/>
          <p:nvPr/>
        </p:nvSpPr>
        <p:spPr>
          <a:xfrm>
            <a:off x="8863014" y="178777"/>
            <a:ext cx="3139220" cy="135027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latin typeface="Arial"/>
              <a:cs typeface="Arial"/>
            </a:endParaRPr>
          </a:p>
          <a:p>
            <a:pPr algn="ctr"/>
            <a:r>
              <a:rPr lang="en-GB" sz="1100" dirty="0">
                <a:solidFill>
                  <a:schemeClr val="tx1"/>
                </a:solidFill>
                <a:latin typeface="Arial"/>
                <a:cs typeface="Arial"/>
              </a:rPr>
              <a:t>In Computing, we will be exploring the Scratch coding program. We will look at what code is and how to program a Sprite to make it move. We will learn the importance of evaluating our projects and how to debug them. </a:t>
            </a:r>
            <a:endParaRPr lang="en-GB" sz="1100" dirty="0">
              <a:solidFill>
                <a:schemeClr val="tx1"/>
              </a:solidFill>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id="{004827B5-11D9-7455-53F2-4B9F7C4F2579}"/>
              </a:ext>
            </a:extLst>
          </p:cNvPr>
          <p:cNvSpPr/>
          <p:nvPr/>
        </p:nvSpPr>
        <p:spPr>
          <a:xfrm>
            <a:off x="9381757" y="8352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B5F0F3BD-422B-0EEC-44EE-666EF4BB8C6E}"/>
              </a:ext>
            </a:extLst>
          </p:cNvPr>
          <p:cNvSpPr/>
          <p:nvPr/>
        </p:nvSpPr>
        <p:spPr>
          <a:xfrm>
            <a:off x="216324" y="1749692"/>
            <a:ext cx="4594712"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ea typeface="+mn-lt"/>
              <a:cs typeface="+mn-lt"/>
            </a:endParaRPr>
          </a:p>
          <a:p>
            <a:pPr algn="ctr"/>
            <a:endParaRPr lang="en-GB" sz="1100" dirty="0">
              <a:solidFill>
                <a:schemeClr val="tx1"/>
              </a:solidFill>
              <a:latin typeface="Arial"/>
              <a:ea typeface="+mn-lt"/>
              <a:cs typeface="+mn-lt"/>
            </a:endParaRPr>
          </a:p>
          <a:p>
            <a:pPr algn="ctr"/>
            <a:r>
              <a:rPr lang="en-GB" sz="1100" dirty="0">
                <a:solidFill>
                  <a:schemeClr val="tx1"/>
                </a:solidFill>
                <a:latin typeface="Arial"/>
                <a:ea typeface="+mn-lt"/>
                <a:cs typeface="+mn-lt"/>
              </a:rPr>
              <a:t>This term, pupils will journey to Antarctica, learning how latitude and longitude locate places and why seasons differ. They’ll explore Antarctica’s polar climate of ice, snow, and mountains, locate it on the globe, and discover why tourism and research attract visitors. Lessons will also cover the specialist equipment and clothing researchers need to survive these harsh conditions.</a:t>
            </a:r>
          </a:p>
          <a:p>
            <a:pPr algn="ctr"/>
            <a:endParaRPr lang="en-US" sz="1050" dirty="0">
              <a:solidFill>
                <a:schemeClr val="tx1"/>
              </a:solidFill>
              <a:ea typeface="Calibri"/>
              <a:cs typeface="Calibri"/>
            </a:endParaRPr>
          </a:p>
        </p:txBody>
      </p:sp>
      <p:sp>
        <p:nvSpPr>
          <p:cNvPr id="27" name="Rectangle 26">
            <a:extLst>
              <a:ext uri="{FF2B5EF4-FFF2-40B4-BE49-F238E27FC236}">
                <a16:creationId xmlns:a16="http://schemas.microsoft.com/office/drawing/2014/main" id="{A59421B0-186E-3D0E-9108-166CBDDD2384}"/>
              </a:ext>
            </a:extLst>
          </p:cNvPr>
          <p:cNvSpPr/>
          <p:nvPr/>
        </p:nvSpPr>
        <p:spPr>
          <a:xfrm>
            <a:off x="1364015" y="1629679"/>
            <a:ext cx="2476502" cy="3355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 Geography   </a:t>
            </a:r>
          </a:p>
        </p:txBody>
      </p:sp>
      <p:sp>
        <p:nvSpPr>
          <p:cNvPr id="2" name="Rectangle 1">
            <a:extLst>
              <a:ext uri="{FF2B5EF4-FFF2-40B4-BE49-F238E27FC236}">
                <a16:creationId xmlns:a16="http://schemas.microsoft.com/office/drawing/2014/main" id="{EB36CD20-2485-3B89-DC1E-D8DDE62C3B36}"/>
              </a:ext>
            </a:extLst>
          </p:cNvPr>
          <p:cNvSpPr/>
          <p:nvPr/>
        </p:nvSpPr>
        <p:spPr>
          <a:xfrm>
            <a:off x="5517903" y="83527"/>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Tree>
    <p:extLst>
      <p:ext uri="{BB962C8B-B14F-4D97-AF65-F5344CB8AC3E}">
        <p14:creationId xmlns:p14="http://schemas.microsoft.com/office/powerpoint/2010/main" val="3583142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1a6e0387e5af615e6b4b4ad1dd072f0b">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53ff912d825ecf1a6d862a30cc1ca0dc"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2B5885-6D92-451E-82EF-3FE908909E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C0593F-AA77-42C1-975A-D69ACB6CD25F}">
  <ds:schemaRefs>
    <ds:schemaRef ds:uri="http://schemas.microsoft.com/sharepoint/v3/contenttype/forms"/>
  </ds:schemaRefs>
</ds:datastoreItem>
</file>

<file path=customXml/itemProps3.xml><?xml version="1.0" encoding="utf-8"?>
<ds:datastoreItem xmlns:ds="http://schemas.openxmlformats.org/officeDocument/2006/customXml" ds:itemID="{F571EF77-ED56-4062-93C2-BCD33C75931A}">
  <ds:schemaRefs>
    <ds:schemaRef ds:uri="http://schemas.microsoft.com/office/2006/metadata/properties"/>
    <ds:schemaRef ds:uri="http://purl.org/dc/dcmitype/"/>
    <ds:schemaRef ds:uri="http://www.w3.org/XML/1998/namespace"/>
    <ds:schemaRef ds:uri="http://purl.org/dc/elements/1.1/"/>
    <ds:schemaRef ds:uri="http://schemas.microsoft.com/sharepoint/v3"/>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1cc60a1c-d6c3-417b-b7a2-c7f588eb9d36"/>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24</TotalTime>
  <Words>1135</Words>
  <Application>Microsoft Office PowerPoint</Application>
  <PresentationFormat>Widescreen</PresentationFormat>
  <Paragraphs>66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Lucy Bruton</cp:lastModifiedBy>
  <cp:revision>122</cp:revision>
  <cp:lastPrinted>2020-11-25T15:10:56Z</cp:lastPrinted>
  <dcterms:created xsi:type="dcterms:W3CDTF">2020-11-25T13:20:46Z</dcterms:created>
  <dcterms:modified xsi:type="dcterms:W3CDTF">2025-11-07T14:19:58Z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