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6" r:id="rId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99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9A45BCB-C38A-4248-99A8-31DCA3E35409}" v="2" dt="2026-04-07T11:45:16.7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56" d="100"/>
          <a:sy n="56" d="100"/>
        </p:scale>
        <p:origin x="1032" y="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54F21AE-6A61-4B01-91CE-D0104B274CB9}" type="datetimeFigureOut">
              <a:rPr lang="en-GB" smtClean="0"/>
              <a:t>12/04/2026</a:t>
            </a:fld>
            <a:endParaRPr lang="en-GB"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A6F15C5E-D83E-4C26-A4BF-45FEAB11887C}" type="slidenum">
              <a:rPr lang="en-GB" smtClean="0"/>
              <a:t>‹#›</a:t>
            </a:fld>
            <a:endParaRPr lang="en-GB" dirty="0"/>
          </a:p>
        </p:txBody>
      </p:sp>
    </p:spTree>
    <p:extLst>
      <p:ext uri="{BB962C8B-B14F-4D97-AF65-F5344CB8AC3E}">
        <p14:creationId xmlns:p14="http://schemas.microsoft.com/office/powerpoint/2010/main" val="23527345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6F15C5E-D83E-4C26-A4BF-45FEAB11887C}" type="slidenum">
              <a:rPr lang="en-GB" smtClean="0"/>
              <a:t>1</a:t>
            </a:fld>
            <a:endParaRPr lang="en-GB" dirty="0"/>
          </a:p>
        </p:txBody>
      </p:sp>
    </p:spTree>
    <p:extLst>
      <p:ext uri="{BB962C8B-B14F-4D97-AF65-F5344CB8AC3E}">
        <p14:creationId xmlns:p14="http://schemas.microsoft.com/office/powerpoint/2010/main" val="857279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42989-6EBB-4E8C-869C-738CCF2D3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B071418-8D31-4FEE-B23A-37FCC5E49A5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37A28F0-6B9E-4B2F-9D70-4163E512DBF2}"/>
              </a:ext>
            </a:extLst>
          </p:cNvPr>
          <p:cNvSpPr>
            <a:spLocks noGrp="1"/>
          </p:cNvSpPr>
          <p:nvPr>
            <p:ph type="dt" sz="half" idx="10"/>
          </p:nvPr>
        </p:nvSpPr>
        <p:spPr/>
        <p:txBody>
          <a:bodyPr/>
          <a:lstStyle/>
          <a:p>
            <a:fld id="{03DFC25C-CBE6-4608-9099-1A726E34F5DE}" type="datetimeFigureOut">
              <a:rPr lang="en-GB" smtClean="0"/>
              <a:t>12/04/2026</a:t>
            </a:fld>
            <a:endParaRPr lang="en-GB" dirty="0"/>
          </a:p>
        </p:txBody>
      </p:sp>
      <p:sp>
        <p:nvSpPr>
          <p:cNvPr id="5" name="Footer Placeholder 4">
            <a:extLst>
              <a:ext uri="{FF2B5EF4-FFF2-40B4-BE49-F238E27FC236}">
                <a16:creationId xmlns:a16="http://schemas.microsoft.com/office/drawing/2014/main" id="{4EC66AA2-DA5F-4D01-9FFF-132DC76CF875}"/>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F1D5A3DB-8176-41A0-93C7-5A57D18C270C}"/>
              </a:ext>
            </a:extLst>
          </p:cNvPr>
          <p:cNvSpPr>
            <a:spLocks noGrp="1"/>
          </p:cNvSpPr>
          <p:nvPr>
            <p:ph type="sldNum" sz="quarter" idx="12"/>
          </p:nvPr>
        </p:nvSpPr>
        <p:spPr/>
        <p:txBody>
          <a:bodyPr/>
          <a:lstStyle/>
          <a:p>
            <a:fld id="{62A2DE5D-696C-4EA3-B7DF-DABAB075DA03}" type="slidenum">
              <a:rPr lang="en-GB" smtClean="0"/>
              <a:t>‹#›</a:t>
            </a:fld>
            <a:endParaRPr lang="en-GB" dirty="0"/>
          </a:p>
        </p:txBody>
      </p:sp>
    </p:spTree>
    <p:extLst>
      <p:ext uri="{BB962C8B-B14F-4D97-AF65-F5344CB8AC3E}">
        <p14:creationId xmlns:p14="http://schemas.microsoft.com/office/powerpoint/2010/main" val="2743593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0C2D2-5499-4F0F-BD77-FB0E1F234A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AE67958-958C-4705-85D1-1A58B91BA8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7F0077-9FA8-443F-8F2E-FC4EC77B49D3}"/>
              </a:ext>
            </a:extLst>
          </p:cNvPr>
          <p:cNvSpPr>
            <a:spLocks noGrp="1"/>
          </p:cNvSpPr>
          <p:nvPr>
            <p:ph type="dt" sz="half" idx="10"/>
          </p:nvPr>
        </p:nvSpPr>
        <p:spPr/>
        <p:txBody>
          <a:bodyPr/>
          <a:lstStyle/>
          <a:p>
            <a:fld id="{03DFC25C-CBE6-4608-9099-1A726E34F5DE}" type="datetimeFigureOut">
              <a:rPr lang="en-GB" smtClean="0"/>
              <a:t>12/04/2026</a:t>
            </a:fld>
            <a:endParaRPr lang="en-GB" dirty="0"/>
          </a:p>
        </p:txBody>
      </p:sp>
      <p:sp>
        <p:nvSpPr>
          <p:cNvPr id="5" name="Footer Placeholder 4">
            <a:extLst>
              <a:ext uri="{FF2B5EF4-FFF2-40B4-BE49-F238E27FC236}">
                <a16:creationId xmlns:a16="http://schemas.microsoft.com/office/drawing/2014/main" id="{52C9FCC8-C291-4236-B921-53FBC68385B1}"/>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66250E8-CC4F-4121-A556-5EB19DE5DD1F}"/>
              </a:ext>
            </a:extLst>
          </p:cNvPr>
          <p:cNvSpPr>
            <a:spLocks noGrp="1"/>
          </p:cNvSpPr>
          <p:nvPr>
            <p:ph type="sldNum" sz="quarter" idx="12"/>
          </p:nvPr>
        </p:nvSpPr>
        <p:spPr/>
        <p:txBody>
          <a:bodyPr/>
          <a:lstStyle/>
          <a:p>
            <a:fld id="{62A2DE5D-696C-4EA3-B7DF-DABAB075DA03}" type="slidenum">
              <a:rPr lang="en-GB" smtClean="0"/>
              <a:t>‹#›</a:t>
            </a:fld>
            <a:endParaRPr lang="en-GB" dirty="0"/>
          </a:p>
        </p:txBody>
      </p:sp>
    </p:spTree>
    <p:extLst>
      <p:ext uri="{BB962C8B-B14F-4D97-AF65-F5344CB8AC3E}">
        <p14:creationId xmlns:p14="http://schemas.microsoft.com/office/powerpoint/2010/main" val="1952900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6F0C0-48D8-42A5-B06C-07D7EC8E91B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8E2E6A3-38C9-4349-80B1-A3D83C0F8A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4A6332-C27F-4905-B422-F787F20B6064}"/>
              </a:ext>
            </a:extLst>
          </p:cNvPr>
          <p:cNvSpPr>
            <a:spLocks noGrp="1"/>
          </p:cNvSpPr>
          <p:nvPr>
            <p:ph type="dt" sz="half" idx="10"/>
          </p:nvPr>
        </p:nvSpPr>
        <p:spPr/>
        <p:txBody>
          <a:bodyPr/>
          <a:lstStyle/>
          <a:p>
            <a:fld id="{03DFC25C-CBE6-4608-9099-1A726E34F5DE}" type="datetimeFigureOut">
              <a:rPr lang="en-GB" smtClean="0"/>
              <a:t>12/04/2026</a:t>
            </a:fld>
            <a:endParaRPr lang="en-GB" dirty="0"/>
          </a:p>
        </p:txBody>
      </p:sp>
      <p:sp>
        <p:nvSpPr>
          <p:cNvPr id="5" name="Footer Placeholder 4">
            <a:extLst>
              <a:ext uri="{FF2B5EF4-FFF2-40B4-BE49-F238E27FC236}">
                <a16:creationId xmlns:a16="http://schemas.microsoft.com/office/drawing/2014/main" id="{AFD19D9A-F202-4582-AFE0-1E22CA21351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1ED3B7DB-8CE6-429A-90F6-4D69F520F876}"/>
              </a:ext>
            </a:extLst>
          </p:cNvPr>
          <p:cNvSpPr>
            <a:spLocks noGrp="1"/>
          </p:cNvSpPr>
          <p:nvPr>
            <p:ph type="sldNum" sz="quarter" idx="12"/>
          </p:nvPr>
        </p:nvSpPr>
        <p:spPr/>
        <p:txBody>
          <a:bodyPr/>
          <a:lstStyle/>
          <a:p>
            <a:fld id="{62A2DE5D-696C-4EA3-B7DF-DABAB075DA03}" type="slidenum">
              <a:rPr lang="en-GB" smtClean="0"/>
              <a:t>‹#›</a:t>
            </a:fld>
            <a:endParaRPr lang="en-GB" dirty="0"/>
          </a:p>
        </p:txBody>
      </p:sp>
    </p:spTree>
    <p:extLst>
      <p:ext uri="{BB962C8B-B14F-4D97-AF65-F5344CB8AC3E}">
        <p14:creationId xmlns:p14="http://schemas.microsoft.com/office/powerpoint/2010/main" val="2499736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22558-59AA-4D35-AB2C-8365F91F46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02436E-7A34-4CF6-8BA8-9F3ECD8A6EC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5CFF86B-824B-4347-AD46-512D48C53F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DEC20EE-C833-465C-AD6A-E736018CB9A3}"/>
              </a:ext>
            </a:extLst>
          </p:cNvPr>
          <p:cNvSpPr>
            <a:spLocks noGrp="1"/>
          </p:cNvSpPr>
          <p:nvPr>
            <p:ph type="dt" sz="half" idx="10"/>
          </p:nvPr>
        </p:nvSpPr>
        <p:spPr/>
        <p:txBody>
          <a:bodyPr/>
          <a:lstStyle/>
          <a:p>
            <a:fld id="{03DFC25C-CBE6-4608-9099-1A726E34F5DE}" type="datetimeFigureOut">
              <a:rPr lang="en-GB" smtClean="0"/>
              <a:t>12/04/2026</a:t>
            </a:fld>
            <a:endParaRPr lang="en-GB" dirty="0"/>
          </a:p>
        </p:txBody>
      </p:sp>
      <p:sp>
        <p:nvSpPr>
          <p:cNvPr id="6" name="Footer Placeholder 5">
            <a:extLst>
              <a:ext uri="{FF2B5EF4-FFF2-40B4-BE49-F238E27FC236}">
                <a16:creationId xmlns:a16="http://schemas.microsoft.com/office/drawing/2014/main" id="{1AE73C75-BE91-4D99-A5C3-065D6EAB4735}"/>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4381CBE9-A9F7-48DA-871C-1AA1BCAF3875}"/>
              </a:ext>
            </a:extLst>
          </p:cNvPr>
          <p:cNvSpPr>
            <a:spLocks noGrp="1"/>
          </p:cNvSpPr>
          <p:nvPr>
            <p:ph type="sldNum" sz="quarter" idx="12"/>
          </p:nvPr>
        </p:nvSpPr>
        <p:spPr/>
        <p:txBody>
          <a:bodyPr/>
          <a:lstStyle/>
          <a:p>
            <a:fld id="{62A2DE5D-696C-4EA3-B7DF-DABAB075DA03}" type="slidenum">
              <a:rPr lang="en-GB" smtClean="0"/>
              <a:t>‹#›</a:t>
            </a:fld>
            <a:endParaRPr lang="en-GB" dirty="0"/>
          </a:p>
        </p:txBody>
      </p:sp>
    </p:spTree>
    <p:extLst>
      <p:ext uri="{BB962C8B-B14F-4D97-AF65-F5344CB8AC3E}">
        <p14:creationId xmlns:p14="http://schemas.microsoft.com/office/powerpoint/2010/main" val="1375026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CFB56-D859-4F72-ABC1-76B91C1D5A1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666608-B8C6-4947-9209-10AC2264A8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4B21E01-9D8D-4450-9BD2-1F7B0B915F8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1465348-361E-4A98-A6CC-EF35B78C88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35C587-3C91-49F0-BECF-ED22F0AD7D1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EF25CDC-2DE5-40BB-83F4-ECACE2A213FE}"/>
              </a:ext>
            </a:extLst>
          </p:cNvPr>
          <p:cNvSpPr>
            <a:spLocks noGrp="1"/>
          </p:cNvSpPr>
          <p:nvPr>
            <p:ph type="dt" sz="half" idx="10"/>
          </p:nvPr>
        </p:nvSpPr>
        <p:spPr/>
        <p:txBody>
          <a:bodyPr/>
          <a:lstStyle/>
          <a:p>
            <a:fld id="{03DFC25C-CBE6-4608-9099-1A726E34F5DE}" type="datetimeFigureOut">
              <a:rPr lang="en-GB" smtClean="0"/>
              <a:t>12/04/2026</a:t>
            </a:fld>
            <a:endParaRPr lang="en-GB" dirty="0"/>
          </a:p>
        </p:txBody>
      </p:sp>
      <p:sp>
        <p:nvSpPr>
          <p:cNvPr id="8" name="Footer Placeholder 7">
            <a:extLst>
              <a:ext uri="{FF2B5EF4-FFF2-40B4-BE49-F238E27FC236}">
                <a16:creationId xmlns:a16="http://schemas.microsoft.com/office/drawing/2014/main" id="{D179BE17-6500-4E33-A419-BE81CB75CFFF}"/>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65DAEEF5-45A5-4CE0-B917-A6193D22C6A3}"/>
              </a:ext>
            </a:extLst>
          </p:cNvPr>
          <p:cNvSpPr>
            <a:spLocks noGrp="1"/>
          </p:cNvSpPr>
          <p:nvPr>
            <p:ph type="sldNum" sz="quarter" idx="12"/>
          </p:nvPr>
        </p:nvSpPr>
        <p:spPr/>
        <p:txBody>
          <a:bodyPr/>
          <a:lstStyle/>
          <a:p>
            <a:fld id="{62A2DE5D-696C-4EA3-B7DF-DABAB075DA03}" type="slidenum">
              <a:rPr lang="en-GB" smtClean="0"/>
              <a:t>‹#›</a:t>
            </a:fld>
            <a:endParaRPr lang="en-GB" dirty="0"/>
          </a:p>
        </p:txBody>
      </p:sp>
    </p:spTree>
    <p:extLst>
      <p:ext uri="{BB962C8B-B14F-4D97-AF65-F5344CB8AC3E}">
        <p14:creationId xmlns:p14="http://schemas.microsoft.com/office/powerpoint/2010/main" val="1397039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4F81E-2BFE-416F-BD03-99C7B9352A8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E7C9614-5773-45A0-B3F9-8682BDC0F1D2}"/>
              </a:ext>
            </a:extLst>
          </p:cNvPr>
          <p:cNvSpPr>
            <a:spLocks noGrp="1"/>
          </p:cNvSpPr>
          <p:nvPr>
            <p:ph type="dt" sz="half" idx="10"/>
          </p:nvPr>
        </p:nvSpPr>
        <p:spPr/>
        <p:txBody>
          <a:bodyPr/>
          <a:lstStyle/>
          <a:p>
            <a:fld id="{03DFC25C-CBE6-4608-9099-1A726E34F5DE}" type="datetimeFigureOut">
              <a:rPr lang="en-GB" smtClean="0"/>
              <a:t>12/04/2026</a:t>
            </a:fld>
            <a:endParaRPr lang="en-GB" dirty="0"/>
          </a:p>
        </p:txBody>
      </p:sp>
      <p:sp>
        <p:nvSpPr>
          <p:cNvPr id="4" name="Footer Placeholder 3">
            <a:extLst>
              <a:ext uri="{FF2B5EF4-FFF2-40B4-BE49-F238E27FC236}">
                <a16:creationId xmlns:a16="http://schemas.microsoft.com/office/drawing/2014/main" id="{68FF9524-FD40-4700-8800-3F9F2E636E77}"/>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2BF47FD8-5830-471A-A821-85B7AC9934A9}"/>
              </a:ext>
            </a:extLst>
          </p:cNvPr>
          <p:cNvSpPr>
            <a:spLocks noGrp="1"/>
          </p:cNvSpPr>
          <p:nvPr>
            <p:ph type="sldNum" sz="quarter" idx="12"/>
          </p:nvPr>
        </p:nvSpPr>
        <p:spPr/>
        <p:txBody>
          <a:bodyPr/>
          <a:lstStyle/>
          <a:p>
            <a:fld id="{62A2DE5D-696C-4EA3-B7DF-DABAB075DA03}" type="slidenum">
              <a:rPr lang="en-GB" smtClean="0"/>
              <a:t>‹#›</a:t>
            </a:fld>
            <a:endParaRPr lang="en-GB" dirty="0"/>
          </a:p>
        </p:txBody>
      </p:sp>
    </p:spTree>
    <p:extLst>
      <p:ext uri="{BB962C8B-B14F-4D97-AF65-F5344CB8AC3E}">
        <p14:creationId xmlns:p14="http://schemas.microsoft.com/office/powerpoint/2010/main" val="3215692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B133EA9-0FD6-4EE0-8559-2CD73C67FBE0}"/>
              </a:ext>
            </a:extLst>
          </p:cNvPr>
          <p:cNvSpPr>
            <a:spLocks noGrp="1"/>
          </p:cNvSpPr>
          <p:nvPr>
            <p:ph type="dt" sz="half" idx="10"/>
          </p:nvPr>
        </p:nvSpPr>
        <p:spPr/>
        <p:txBody>
          <a:bodyPr/>
          <a:lstStyle/>
          <a:p>
            <a:fld id="{03DFC25C-CBE6-4608-9099-1A726E34F5DE}" type="datetimeFigureOut">
              <a:rPr lang="en-GB" smtClean="0"/>
              <a:t>12/04/2026</a:t>
            </a:fld>
            <a:endParaRPr lang="en-GB" dirty="0"/>
          </a:p>
        </p:txBody>
      </p:sp>
      <p:sp>
        <p:nvSpPr>
          <p:cNvPr id="3" name="Footer Placeholder 2">
            <a:extLst>
              <a:ext uri="{FF2B5EF4-FFF2-40B4-BE49-F238E27FC236}">
                <a16:creationId xmlns:a16="http://schemas.microsoft.com/office/drawing/2014/main" id="{0B5D7F4B-F779-4211-8EA1-A24715872DB1}"/>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920A574D-9F3E-4B20-A223-5803005640E6}"/>
              </a:ext>
            </a:extLst>
          </p:cNvPr>
          <p:cNvSpPr>
            <a:spLocks noGrp="1"/>
          </p:cNvSpPr>
          <p:nvPr>
            <p:ph type="sldNum" sz="quarter" idx="12"/>
          </p:nvPr>
        </p:nvSpPr>
        <p:spPr/>
        <p:txBody>
          <a:bodyPr/>
          <a:lstStyle/>
          <a:p>
            <a:fld id="{62A2DE5D-696C-4EA3-B7DF-DABAB075DA03}" type="slidenum">
              <a:rPr lang="en-GB" smtClean="0"/>
              <a:t>‹#›</a:t>
            </a:fld>
            <a:endParaRPr lang="en-GB" dirty="0"/>
          </a:p>
        </p:txBody>
      </p:sp>
    </p:spTree>
    <p:extLst>
      <p:ext uri="{BB962C8B-B14F-4D97-AF65-F5344CB8AC3E}">
        <p14:creationId xmlns:p14="http://schemas.microsoft.com/office/powerpoint/2010/main" val="84000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CF19E-F7F3-4AA3-8FF8-A36785DB2C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16E8EFC-8F62-4D1E-BC0E-50657A747F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70ACD7B-A59C-43E3-8C67-EC9B4E11BB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B1437D-3B16-4066-8F49-45BA3C08497C}"/>
              </a:ext>
            </a:extLst>
          </p:cNvPr>
          <p:cNvSpPr>
            <a:spLocks noGrp="1"/>
          </p:cNvSpPr>
          <p:nvPr>
            <p:ph type="dt" sz="half" idx="10"/>
          </p:nvPr>
        </p:nvSpPr>
        <p:spPr/>
        <p:txBody>
          <a:bodyPr/>
          <a:lstStyle/>
          <a:p>
            <a:fld id="{03DFC25C-CBE6-4608-9099-1A726E34F5DE}" type="datetimeFigureOut">
              <a:rPr lang="en-GB" smtClean="0"/>
              <a:t>12/04/2026</a:t>
            </a:fld>
            <a:endParaRPr lang="en-GB" dirty="0"/>
          </a:p>
        </p:txBody>
      </p:sp>
      <p:sp>
        <p:nvSpPr>
          <p:cNvPr id="6" name="Footer Placeholder 5">
            <a:extLst>
              <a:ext uri="{FF2B5EF4-FFF2-40B4-BE49-F238E27FC236}">
                <a16:creationId xmlns:a16="http://schemas.microsoft.com/office/drawing/2014/main" id="{B8CD5ED3-19A8-4B47-8621-0BCFD51EE21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EBB4E1F0-AEC5-47FB-9CA7-20CD2CBC4840}"/>
              </a:ext>
            </a:extLst>
          </p:cNvPr>
          <p:cNvSpPr>
            <a:spLocks noGrp="1"/>
          </p:cNvSpPr>
          <p:nvPr>
            <p:ph type="sldNum" sz="quarter" idx="12"/>
          </p:nvPr>
        </p:nvSpPr>
        <p:spPr/>
        <p:txBody>
          <a:bodyPr/>
          <a:lstStyle/>
          <a:p>
            <a:fld id="{62A2DE5D-696C-4EA3-B7DF-DABAB075DA03}" type="slidenum">
              <a:rPr lang="en-GB" smtClean="0"/>
              <a:t>‹#›</a:t>
            </a:fld>
            <a:endParaRPr lang="en-GB" dirty="0"/>
          </a:p>
        </p:txBody>
      </p:sp>
    </p:spTree>
    <p:extLst>
      <p:ext uri="{BB962C8B-B14F-4D97-AF65-F5344CB8AC3E}">
        <p14:creationId xmlns:p14="http://schemas.microsoft.com/office/powerpoint/2010/main" val="1580655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29818-D145-4D66-8131-7BD474716B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C58342-1AF9-498C-945A-B22C2D5A84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FC3BE7F8-C8A6-4F36-B8E8-9872379DCF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B71F73-96CF-4ABF-9F91-3258C8CC0B5A}"/>
              </a:ext>
            </a:extLst>
          </p:cNvPr>
          <p:cNvSpPr>
            <a:spLocks noGrp="1"/>
          </p:cNvSpPr>
          <p:nvPr>
            <p:ph type="dt" sz="half" idx="10"/>
          </p:nvPr>
        </p:nvSpPr>
        <p:spPr/>
        <p:txBody>
          <a:bodyPr/>
          <a:lstStyle/>
          <a:p>
            <a:fld id="{03DFC25C-CBE6-4608-9099-1A726E34F5DE}" type="datetimeFigureOut">
              <a:rPr lang="en-GB" smtClean="0"/>
              <a:t>12/04/2026</a:t>
            </a:fld>
            <a:endParaRPr lang="en-GB" dirty="0"/>
          </a:p>
        </p:txBody>
      </p:sp>
      <p:sp>
        <p:nvSpPr>
          <p:cNvPr id="6" name="Footer Placeholder 5">
            <a:extLst>
              <a:ext uri="{FF2B5EF4-FFF2-40B4-BE49-F238E27FC236}">
                <a16:creationId xmlns:a16="http://schemas.microsoft.com/office/drawing/2014/main" id="{44B8C724-38CD-469D-88E8-857614DC8DD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29134F2F-DBBF-4513-961E-1B1DEEEB2EBA}"/>
              </a:ext>
            </a:extLst>
          </p:cNvPr>
          <p:cNvSpPr>
            <a:spLocks noGrp="1"/>
          </p:cNvSpPr>
          <p:nvPr>
            <p:ph type="sldNum" sz="quarter" idx="12"/>
          </p:nvPr>
        </p:nvSpPr>
        <p:spPr/>
        <p:txBody>
          <a:bodyPr/>
          <a:lstStyle/>
          <a:p>
            <a:fld id="{62A2DE5D-696C-4EA3-B7DF-DABAB075DA03}" type="slidenum">
              <a:rPr lang="en-GB" smtClean="0"/>
              <a:t>‹#›</a:t>
            </a:fld>
            <a:endParaRPr lang="en-GB" dirty="0"/>
          </a:p>
        </p:txBody>
      </p:sp>
    </p:spTree>
    <p:extLst>
      <p:ext uri="{BB962C8B-B14F-4D97-AF65-F5344CB8AC3E}">
        <p14:creationId xmlns:p14="http://schemas.microsoft.com/office/powerpoint/2010/main" val="3202031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5E6E7-5523-44C7-885C-DA8D6F478FC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12A6C8-1853-49CF-A07D-84E7EAE9FEB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435C8A-F12E-43E9-AAC0-EFB4C13A70A5}"/>
              </a:ext>
            </a:extLst>
          </p:cNvPr>
          <p:cNvSpPr>
            <a:spLocks noGrp="1"/>
          </p:cNvSpPr>
          <p:nvPr>
            <p:ph type="dt" sz="half" idx="10"/>
          </p:nvPr>
        </p:nvSpPr>
        <p:spPr/>
        <p:txBody>
          <a:bodyPr/>
          <a:lstStyle/>
          <a:p>
            <a:fld id="{03DFC25C-CBE6-4608-9099-1A726E34F5DE}" type="datetimeFigureOut">
              <a:rPr lang="en-GB" smtClean="0"/>
              <a:t>12/04/2026</a:t>
            </a:fld>
            <a:endParaRPr lang="en-GB" dirty="0"/>
          </a:p>
        </p:txBody>
      </p:sp>
      <p:sp>
        <p:nvSpPr>
          <p:cNvPr id="5" name="Footer Placeholder 4">
            <a:extLst>
              <a:ext uri="{FF2B5EF4-FFF2-40B4-BE49-F238E27FC236}">
                <a16:creationId xmlns:a16="http://schemas.microsoft.com/office/drawing/2014/main" id="{AEEEB9DE-D6A0-4550-ACCB-1AABBA8A4543}"/>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C8F33C6-4EF6-4327-92EB-179BCE2278AB}"/>
              </a:ext>
            </a:extLst>
          </p:cNvPr>
          <p:cNvSpPr>
            <a:spLocks noGrp="1"/>
          </p:cNvSpPr>
          <p:nvPr>
            <p:ph type="sldNum" sz="quarter" idx="12"/>
          </p:nvPr>
        </p:nvSpPr>
        <p:spPr/>
        <p:txBody>
          <a:bodyPr/>
          <a:lstStyle/>
          <a:p>
            <a:fld id="{62A2DE5D-696C-4EA3-B7DF-DABAB075DA03}" type="slidenum">
              <a:rPr lang="en-GB" smtClean="0"/>
              <a:t>‹#›</a:t>
            </a:fld>
            <a:endParaRPr lang="en-GB" dirty="0"/>
          </a:p>
        </p:txBody>
      </p:sp>
    </p:spTree>
    <p:extLst>
      <p:ext uri="{BB962C8B-B14F-4D97-AF65-F5344CB8AC3E}">
        <p14:creationId xmlns:p14="http://schemas.microsoft.com/office/powerpoint/2010/main" val="2055335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C82833-F0EB-4C8A-9EBB-3F4B41E0ED7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3C77BA-8547-4B24-9529-DC9998BE44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C1902F-6648-4845-BE53-664FE30D1F27}"/>
              </a:ext>
            </a:extLst>
          </p:cNvPr>
          <p:cNvSpPr>
            <a:spLocks noGrp="1"/>
          </p:cNvSpPr>
          <p:nvPr>
            <p:ph type="dt" sz="half" idx="10"/>
          </p:nvPr>
        </p:nvSpPr>
        <p:spPr/>
        <p:txBody>
          <a:bodyPr/>
          <a:lstStyle/>
          <a:p>
            <a:fld id="{03DFC25C-CBE6-4608-9099-1A726E34F5DE}" type="datetimeFigureOut">
              <a:rPr lang="en-GB" smtClean="0"/>
              <a:t>12/04/2026</a:t>
            </a:fld>
            <a:endParaRPr lang="en-GB" dirty="0"/>
          </a:p>
        </p:txBody>
      </p:sp>
      <p:sp>
        <p:nvSpPr>
          <p:cNvPr id="5" name="Footer Placeholder 4">
            <a:extLst>
              <a:ext uri="{FF2B5EF4-FFF2-40B4-BE49-F238E27FC236}">
                <a16:creationId xmlns:a16="http://schemas.microsoft.com/office/drawing/2014/main" id="{55B0F013-5F5F-4D66-8FA9-11FB3FEB2BEC}"/>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DF6987C8-434F-40C8-B686-53E278C5775A}"/>
              </a:ext>
            </a:extLst>
          </p:cNvPr>
          <p:cNvSpPr>
            <a:spLocks noGrp="1"/>
          </p:cNvSpPr>
          <p:nvPr>
            <p:ph type="sldNum" sz="quarter" idx="12"/>
          </p:nvPr>
        </p:nvSpPr>
        <p:spPr/>
        <p:txBody>
          <a:bodyPr/>
          <a:lstStyle/>
          <a:p>
            <a:fld id="{62A2DE5D-696C-4EA3-B7DF-DABAB075DA03}" type="slidenum">
              <a:rPr lang="en-GB" smtClean="0"/>
              <a:t>‹#›</a:t>
            </a:fld>
            <a:endParaRPr lang="en-GB" dirty="0"/>
          </a:p>
        </p:txBody>
      </p:sp>
    </p:spTree>
    <p:extLst>
      <p:ext uri="{BB962C8B-B14F-4D97-AF65-F5344CB8AC3E}">
        <p14:creationId xmlns:p14="http://schemas.microsoft.com/office/powerpoint/2010/main" val="2412044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266101-A7A8-4D09-9309-DB3530852DE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767BD3-826C-4EBD-A8EE-181853475F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3C538F-B677-42BC-8367-520ED17C74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DFC25C-CBE6-4608-9099-1A726E34F5DE}" type="datetimeFigureOut">
              <a:rPr lang="en-GB" smtClean="0"/>
              <a:t>12/04/2026</a:t>
            </a:fld>
            <a:endParaRPr lang="en-GB" dirty="0"/>
          </a:p>
        </p:txBody>
      </p:sp>
      <p:sp>
        <p:nvSpPr>
          <p:cNvPr id="5" name="Footer Placeholder 4">
            <a:extLst>
              <a:ext uri="{FF2B5EF4-FFF2-40B4-BE49-F238E27FC236}">
                <a16:creationId xmlns:a16="http://schemas.microsoft.com/office/drawing/2014/main" id="{214A299F-2E1F-4E3E-9286-CA83D0EAAE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DC72EE94-C524-48E7-8C2B-0D46D365FE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2DE5D-696C-4EA3-B7DF-DABAB075DA03}" type="slidenum">
              <a:rPr lang="en-GB" smtClean="0"/>
              <a:t>‹#›</a:t>
            </a:fld>
            <a:endParaRPr lang="en-GB" dirty="0"/>
          </a:p>
        </p:txBody>
      </p:sp>
    </p:spTree>
    <p:extLst>
      <p:ext uri="{BB962C8B-B14F-4D97-AF65-F5344CB8AC3E}">
        <p14:creationId xmlns:p14="http://schemas.microsoft.com/office/powerpoint/2010/main" val="3288019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hyperlink" Target="https://lizderouet.wordpress.com/2017/10/23/meerkat-choir-review-and-activity-suggestion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Diagonal Corners Rounded 3">
            <a:extLst>
              <a:ext uri="{FF2B5EF4-FFF2-40B4-BE49-F238E27FC236}">
                <a16:creationId xmlns:a16="http://schemas.microsoft.com/office/drawing/2014/main" id="{07F67C1E-67BC-423C-B50A-3FD4CE969179}"/>
              </a:ext>
            </a:extLst>
          </p:cNvPr>
          <p:cNvSpPr/>
          <p:nvPr/>
        </p:nvSpPr>
        <p:spPr>
          <a:xfrm>
            <a:off x="5000231" y="52647"/>
            <a:ext cx="3566621" cy="146685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050" dirty="0">
              <a:solidFill>
                <a:schemeClr val="tx1"/>
              </a:solidFill>
              <a:latin typeface="Arial"/>
              <a:cs typeface="Arial"/>
            </a:endParaRPr>
          </a:p>
          <a:p>
            <a:pPr algn="ctr"/>
            <a:endParaRPr lang="en-GB" sz="1050" dirty="0">
              <a:solidFill>
                <a:schemeClr val="tx1"/>
              </a:solidFill>
              <a:latin typeface="Arial"/>
              <a:cs typeface="Arial"/>
            </a:endParaRPr>
          </a:p>
          <a:p>
            <a:pPr algn="ctr"/>
            <a:endParaRPr lang="en-GB" sz="1050" dirty="0">
              <a:solidFill>
                <a:schemeClr val="tx1"/>
              </a:solidFill>
              <a:latin typeface="Arial"/>
              <a:cs typeface="Arial"/>
            </a:endParaRPr>
          </a:p>
          <a:p>
            <a:pPr algn="ctr"/>
            <a:endParaRPr lang="en-GB" sz="1050" dirty="0">
              <a:solidFill>
                <a:schemeClr val="tx1"/>
              </a:solidFill>
              <a:latin typeface="Arial"/>
              <a:cs typeface="Arial"/>
            </a:endParaRPr>
          </a:p>
          <a:p>
            <a:pPr algn="ctr"/>
            <a:endParaRPr lang="en-GB" sz="1050" dirty="0">
              <a:solidFill>
                <a:schemeClr val="tx1"/>
              </a:solidFill>
              <a:latin typeface="Arial"/>
              <a:cs typeface="Arial"/>
            </a:endParaRPr>
          </a:p>
          <a:p>
            <a:pPr algn="ctr"/>
            <a:endParaRPr lang="en-GB" sz="1050" dirty="0">
              <a:solidFill>
                <a:schemeClr val="tx1"/>
              </a:solidFill>
              <a:latin typeface="Arial"/>
              <a:cs typeface="Arial"/>
            </a:endParaRPr>
          </a:p>
          <a:p>
            <a:pPr algn="ctr"/>
            <a:endParaRPr lang="en-GB" sz="1050" dirty="0">
              <a:solidFill>
                <a:schemeClr val="tx1"/>
              </a:solidFill>
              <a:latin typeface="Arial"/>
              <a:cs typeface="Arial"/>
            </a:endParaRPr>
          </a:p>
          <a:p>
            <a:pPr algn="ctr"/>
            <a:endParaRPr lang="en-GB" sz="1100" dirty="0">
              <a:solidFill>
                <a:schemeClr val="tx1"/>
              </a:solidFill>
              <a:latin typeface="Calibri"/>
              <a:cs typeface="Arial"/>
            </a:endParaRPr>
          </a:p>
        </p:txBody>
      </p:sp>
      <p:sp>
        <p:nvSpPr>
          <p:cNvPr id="6" name="Rectangle: Diagonal Corners Rounded 5">
            <a:extLst>
              <a:ext uri="{FF2B5EF4-FFF2-40B4-BE49-F238E27FC236}">
                <a16:creationId xmlns:a16="http://schemas.microsoft.com/office/drawing/2014/main" id="{7856E210-7F01-45D8-BB63-D74C71EFFB9B}"/>
              </a:ext>
            </a:extLst>
          </p:cNvPr>
          <p:cNvSpPr/>
          <p:nvPr/>
        </p:nvSpPr>
        <p:spPr>
          <a:xfrm>
            <a:off x="128783" y="107865"/>
            <a:ext cx="4713399" cy="1333500"/>
          </a:xfrm>
          <a:prstGeom prst="round2DiagRect">
            <a:avLst/>
          </a:prstGeom>
          <a:solidFill>
            <a:srgbClr val="7030A0"/>
          </a:solidFill>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pPr algn="ctr"/>
            <a:endParaRPr lang="en-GB" b="1" dirty="0">
              <a:solidFill>
                <a:schemeClr val="bg1"/>
              </a:solidFill>
            </a:endParaRPr>
          </a:p>
          <a:p>
            <a:pPr algn="ctr"/>
            <a:r>
              <a:rPr lang="en-GB" sz="1600" b="1" dirty="0">
                <a:solidFill>
                  <a:schemeClr val="bg1"/>
                </a:solidFill>
              </a:rPr>
              <a:t>Year 1 and 2</a:t>
            </a:r>
            <a:endParaRPr lang="en-GB" sz="1600" dirty="0">
              <a:solidFill>
                <a:schemeClr val="bg1"/>
              </a:solidFill>
            </a:endParaRPr>
          </a:p>
          <a:p>
            <a:pPr algn="ctr"/>
            <a:r>
              <a:rPr lang="en-GB" sz="1600" b="1" dirty="0">
                <a:solidFill>
                  <a:schemeClr val="bg1"/>
                </a:solidFill>
              </a:rPr>
              <a:t>Summer Term ,  2026</a:t>
            </a:r>
          </a:p>
          <a:p>
            <a:pPr algn="ctr"/>
            <a:r>
              <a:rPr lang="en-GB" sz="1600" b="1" dirty="0">
                <a:solidFill>
                  <a:schemeClr val="bg1"/>
                </a:solidFill>
                <a:cs typeface="Calibri"/>
              </a:rPr>
              <a:t>What is a Monarch?</a:t>
            </a:r>
          </a:p>
          <a:p>
            <a:pPr algn="ctr"/>
            <a:endParaRPr lang="en-GB" sz="1600" b="1" dirty="0">
              <a:solidFill>
                <a:schemeClr val="bg1"/>
              </a:solidFill>
              <a:cs typeface="Calibri"/>
            </a:endParaRPr>
          </a:p>
        </p:txBody>
      </p:sp>
      <p:sp>
        <p:nvSpPr>
          <p:cNvPr id="20" name="Rectangle: Diagonal Corners Rounded 19">
            <a:extLst>
              <a:ext uri="{FF2B5EF4-FFF2-40B4-BE49-F238E27FC236}">
                <a16:creationId xmlns:a16="http://schemas.microsoft.com/office/drawing/2014/main" id="{B4B6D7DE-38F7-4745-AFC0-82269939B67E}"/>
              </a:ext>
            </a:extLst>
          </p:cNvPr>
          <p:cNvSpPr/>
          <p:nvPr/>
        </p:nvSpPr>
        <p:spPr>
          <a:xfrm>
            <a:off x="8735785" y="1616308"/>
            <a:ext cx="3261632" cy="167896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dirty="0">
              <a:solidFill>
                <a:schemeClr val="tx1"/>
              </a:solidFill>
              <a:latin typeface="Arial" panose="020B0604020202020204" pitchFamily="34" charset="0"/>
              <a:cs typeface="Arial" panose="020B0604020202020204" pitchFamily="34" charset="0"/>
            </a:endParaRPr>
          </a:p>
          <a:p>
            <a:endParaRPr lang="en-GB" sz="1100" dirty="0">
              <a:solidFill>
                <a:schemeClr val="tx1"/>
              </a:solidFill>
              <a:latin typeface="Calibri"/>
              <a:cs typeface="Arial"/>
            </a:endParaRPr>
          </a:p>
        </p:txBody>
      </p:sp>
      <p:sp>
        <p:nvSpPr>
          <p:cNvPr id="22" name="Rectangle: Diagonal Corners Rounded 21">
            <a:extLst>
              <a:ext uri="{FF2B5EF4-FFF2-40B4-BE49-F238E27FC236}">
                <a16:creationId xmlns:a16="http://schemas.microsoft.com/office/drawing/2014/main" id="{3044C595-3883-4711-8CB6-7B33AC6BA8C2}"/>
              </a:ext>
            </a:extLst>
          </p:cNvPr>
          <p:cNvSpPr/>
          <p:nvPr/>
        </p:nvSpPr>
        <p:spPr>
          <a:xfrm>
            <a:off x="4915856" y="1633927"/>
            <a:ext cx="3595194" cy="1689816"/>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b="1" dirty="0">
              <a:solidFill>
                <a:schemeClr val="tx1"/>
              </a:solidFill>
              <a:latin typeface="Arial"/>
              <a:ea typeface="+mn-lt"/>
              <a:cs typeface="Arial"/>
            </a:endParaRPr>
          </a:p>
          <a:p>
            <a:endParaRPr lang="en-GB" sz="1050" b="1" dirty="0">
              <a:solidFill>
                <a:schemeClr val="tx1"/>
              </a:solidFill>
              <a:latin typeface="Arial"/>
              <a:ea typeface="+mn-lt"/>
              <a:cs typeface="Arial"/>
            </a:endParaRPr>
          </a:p>
          <a:p>
            <a:endParaRPr lang="en-GB" sz="1050" b="1" dirty="0">
              <a:solidFill>
                <a:schemeClr val="tx1"/>
              </a:solidFill>
              <a:latin typeface="Arial"/>
              <a:ea typeface="+mn-lt"/>
              <a:cs typeface="Arial"/>
            </a:endParaRPr>
          </a:p>
          <a:p>
            <a:endParaRPr lang="en-GB" sz="1050" b="1" dirty="0">
              <a:solidFill>
                <a:schemeClr val="tx1"/>
              </a:solidFill>
              <a:latin typeface="Arial"/>
              <a:ea typeface="+mn-lt"/>
              <a:cs typeface="Arial"/>
            </a:endParaRPr>
          </a:p>
          <a:p>
            <a:endParaRPr lang="en-GB" sz="1050" b="1"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pPr algn="ctr"/>
            <a:endParaRPr lang="en-GB" sz="1050" dirty="0">
              <a:solidFill>
                <a:schemeClr val="tx1"/>
              </a:solidFill>
              <a:latin typeface="Arial"/>
              <a:ea typeface="+mn-lt"/>
              <a:cs typeface="Arial"/>
            </a:endParaRPr>
          </a:p>
          <a:p>
            <a:pPr algn="ctr"/>
            <a:endParaRPr lang="en-GB" sz="1050" dirty="0">
              <a:solidFill>
                <a:schemeClr val="tx1"/>
              </a:solidFill>
              <a:latin typeface="Arial"/>
              <a:ea typeface="+mn-lt"/>
              <a:cs typeface="Arial"/>
            </a:endParaRPr>
          </a:p>
          <a:p>
            <a:pPr algn="ctr"/>
            <a:endParaRPr lang="en-GB" sz="1050" dirty="0">
              <a:solidFill>
                <a:schemeClr val="tx1"/>
              </a:solidFill>
              <a:latin typeface="Arial"/>
              <a:ea typeface="+mn-lt"/>
              <a:cs typeface="Arial"/>
            </a:endParaRPr>
          </a:p>
          <a:p>
            <a:pPr algn="ctr"/>
            <a:endParaRPr lang="en-GB" sz="1050" dirty="0">
              <a:solidFill>
                <a:schemeClr val="tx1"/>
              </a:solidFill>
              <a:latin typeface="Arial"/>
              <a:ea typeface="+mn-lt"/>
              <a:cs typeface="Arial"/>
            </a:endParaRPr>
          </a:p>
          <a:p>
            <a:pPr algn="ctr"/>
            <a:endParaRPr lang="en-GB" sz="1050" dirty="0">
              <a:solidFill>
                <a:schemeClr val="tx1"/>
              </a:solidFill>
              <a:latin typeface="Arial"/>
              <a:ea typeface="+mn-lt"/>
              <a:cs typeface="Arial"/>
            </a:endParaRPr>
          </a:p>
          <a:p>
            <a:pPr algn="ctr"/>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r>
              <a:rPr lang="en-GB" dirty="0"/>
              <a:t> </a:t>
            </a: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100" dirty="0">
              <a:solidFill>
                <a:schemeClr val="tx1"/>
              </a:solidFill>
              <a:latin typeface="Arial"/>
              <a:ea typeface="+mn-lt"/>
              <a:cs typeface="Arial"/>
            </a:endParaRPr>
          </a:p>
          <a:p>
            <a:endParaRPr lang="en-GB" sz="110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r>
              <a:rPr lang="en-GB" sz="1100" dirty="0">
                <a:solidFill>
                  <a:schemeClr val="tx1"/>
                </a:solidFill>
                <a:latin typeface="Arial"/>
                <a:ea typeface="+mn-lt"/>
                <a:cs typeface="Arial"/>
              </a:rPr>
              <a:t>. ​</a:t>
            </a:r>
          </a:p>
          <a:p>
            <a:endParaRPr lang="en-GB" sz="1100" dirty="0">
              <a:solidFill>
                <a:schemeClr val="tx1"/>
              </a:solidFill>
              <a:latin typeface="Arial"/>
              <a:ea typeface="+mn-lt"/>
              <a:cs typeface="Arial"/>
            </a:endParaRPr>
          </a:p>
          <a:p>
            <a:endParaRPr lang="en-GB" sz="1100" dirty="0">
              <a:solidFill>
                <a:schemeClr val="tx1"/>
              </a:solidFill>
              <a:latin typeface="Arial"/>
              <a:ea typeface="+mn-lt"/>
              <a:cs typeface="Arial"/>
            </a:endParaRPr>
          </a:p>
          <a:p>
            <a:pPr>
              <a:lnSpc>
                <a:spcPct val="107000"/>
              </a:lnSpc>
              <a:spcAft>
                <a:spcPts val="800"/>
              </a:spcAft>
            </a:pPr>
            <a:endParaRPr lang="en-GB" sz="1000" kern="100" dirty="0">
              <a:solidFill>
                <a:schemeClr val="tx1"/>
              </a:solidFill>
              <a:latin typeface="Kinetic Letters" panose="02000000000000000000" pitchFamily="50" charset="0"/>
              <a:ea typeface="Aptos" panose="020B0004020202020204" pitchFamily="34" charset="0"/>
              <a:cs typeface="Courier New" panose="02070309020205020404" pitchFamily="49" charset="0"/>
            </a:endParaRPr>
          </a:p>
          <a:p>
            <a:pPr>
              <a:lnSpc>
                <a:spcPct val="107000"/>
              </a:lnSpc>
              <a:spcAft>
                <a:spcPts val="800"/>
              </a:spcAft>
            </a:pPr>
            <a:endParaRPr lang="en-GB" sz="1000" kern="100" dirty="0">
              <a:solidFill>
                <a:schemeClr val="tx1"/>
              </a:solidFill>
              <a:latin typeface="Kinetic Letters" panose="02000000000000000000" pitchFamily="50" charset="0"/>
              <a:ea typeface="Aptos" panose="020B0004020202020204" pitchFamily="34" charset="0"/>
              <a:cs typeface="Courier New" panose="02070309020205020404" pitchFamily="49" charset="0"/>
            </a:endParaRPr>
          </a:p>
          <a:p>
            <a:pPr>
              <a:lnSpc>
                <a:spcPct val="107000"/>
              </a:lnSpc>
              <a:spcAft>
                <a:spcPts val="800"/>
              </a:spcAft>
            </a:pPr>
            <a:r>
              <a:rPr lang="en-GB" sz="1000" kern="100" dirty="0">
                <a:solidFill>
                  <a:schemeClr val="tx1"/>
                </a:solidFill>
                <a:latin typeface="Kinetic Letters" panose="02000000000000000000" pitchFamily="50" charset="0"/>
                <a:ea typeface="Aptos" panose="020B0004020202020204" pitchFamily="34" charset="0"/>
                <a:cs typeface="Courier New" panose="02070309020205020404" pitchFamily="49" charset="0"/>
              </a:rPr>
              <a:t>S</a:t>
            </a:r>
            <a:r>
              <a:rPr lang="en-GB" sz="1000" kern="100" dirty="0">
                <a:solidFill>
                  <a:schemeClr val="tx1"/>
                </a:solidFill>
                <a:effectLst/>
                <a:latin typeface="Kinetic Letters" panose="02000000000000000000" pitchFamily="50" charset="0"/>
                <a:ea typeface="Aptos" panose="020B0004020202020204" pitchFamily="34" charset="0"/>
                <a:cs typeface="Courier New" panose="02070309020205020404" pitchFamily="49" charset="0"/>
              </a:rPr>
              <a:t>afety and the Changing Body</a:t>
            </a:r>
          </a:p>
          <a:p>
            <a:pPr>
              <a:lnSpc>
                <a:spcPct val="107000"/>
              </a:lnSpc>
              <a:spcAft>
                <a:spcPts val="800"/>
              </a:spcAft>
            </a:pPr>
            <a:r>
              <a:rPr lang="en-GB" sz="1000" kern="100" dirty="0">
                <a:solidFill>
                  <a:schemeClr val="tx1"/>
                </a:solidFill>
                <a:effectLst/>
                <a:latin typeface="Kinetic Letters" panose="02000000000000000000" pitchFamily="50" charset="0"/>
                <a:ea typeface="Aptos" panose="020B0004020202020204" pitchFamily="34" charset="0"/>
                <a:cs typeface="Courier New" panose="02070309020205020404" pitchFamily="49" charset="0"/>
              </a:rPr>
              <a:t>Year 1:  They will learn how to  keep safe. d understand that some types of physical contact are never acceptable.</a:t>
            </a:r>
          </a:p>
          <a:p>
            <a:pPr>
              <a:lnSpc>
                <a:spcPct val="107000"/>
              </a:lnSpc>
              <a:spcAft>
                <a:spcPts val="800"/>
              </a:spcAft>
            </a:pPr>
            <a:r>
              <a:rPr lang="en-GB" sz="1000" kern="100" dirty="0">
                <a:solidFill>
                  <a:schemeClr val="tx1"/>
                </a:solidFill>
                <a:effectLst/>
                <a:latin typeface="Kinetic Letters" panose="02000000000000000000" pitchFamily="50" charset="0"/>
                <a:ea typeface="Aptos" panose="020B0004020202020204" pitchFamily="34" charset="0"/>
                <a:cs typeface="Courier New" panose="02070309020205020404" pitchFamily="49" charset="0"/>
              </a:rPr>
              <a:t>Year 2: They will understand what a secret is and what a surprise is. They will  learn the names of parts of the body, including those of the private parts for their gender. </a:t>
            </a:r>
          </a:p>
          <a:p>
            <a:pPr>
              <a:lnSpc>
                <a:spcPct val="107000"/>
              </a:lnSpc>
              <a:spcAft>
                <a:spcPts val="800"/>
              </a:spcAft>
            </a:pPr>
            <a:endParaRPr lang="en-GB" sz="1100" kern="100" dirty="0">
              <a:solidFill>
                <a:schemeClr val="tx1"/>
              </a:solidFill>
              <a:latin typeface="Kinetic Letters" panose="02000000000000000000" pitchFamily="50" charset="0"/>
              <a:ea typeface="Aptos" panose="020B0004020202020204" pitchFamily="34" charset="0"/>
              <a:cs typeface="Courier New" panose="02070309020205020404" pitchFamily="49" charset="0"/>
            </a:endParaRPr>
          </a:p>
          <a:p>
            <a:pPr>
              <a:lnSpc>
                <a:spcPct val="107000"/>
              </a:lnSpc>
              <a:spcAft>
                <a:spcPts val="800"/>
              </a:spcAft>
            </a:pPr>
            <a:endParaRPr lang="en-GB" sz="1100" kern="100" dirty="0">
              <a:solidFill>
                <a:schemeClr val="tx1"/>
              </a:solidFill>
              <a:latin typeface="Kinetic Letters" panose="02000000000000000000" pitchFamily="50" charset="0"/>
              <a:ea typeface="Aptos" panose="020B0004020202020204" pitchFamily="34" charset="0"/>
              <a:cs typeface="Courier New" panose="02070309020205020404" pitchFamily="49" charset="0"/>
            </a:endParaRPr>
          </a:p>
          <a:p>
            <a:pPr>
              <a:lnSpc>
                <a:spcPct val="107000"/>
              </a:lnSpc>
              <a:spcAft>
                <a:spcPts val="800"/>
              </a:spcAft>
            </a:pPr>
            <a:r>
              <a:rPr lang="en-GB" sz="1100" kern="100" dirty="0">
                <a:solidFill>
                  <a:schemeClr val="tx1"/>
                </a:solidFill>
                <a:latin typeface="Kinetic Letters" panose="02000000000000000000" pitchFamily="50" charset="0"/>
                <a:ea typeface="Aptos" panose="020B0004020202020204" pitchFamily="34" charset="0"/>
                <a:cs typeface="Courier New" panose="02070309020205020404" pitchFamily="49" charset="0"/>
              </a:rPr>
              <a:t>Our unit this term is ‘What makes some places sacred to believers? ’The  children  will find out about various places of worship and why they are important to many believers. They will focus on the key features of churches, mosques and synagogues learning about how these can vary within different traditions. Children will also spend time considering the similarities that all places of worship have and how they support their local communities in practical ways</a:t>
            </a:r>
          </a:p>
          <a:p>
            <a:pPr>
              <a:lnSpc>
                <a:spcPct val="107000"/>
              </a:lnSpc>
              <a:spcAft>
                <a:spcPts val="800"/>
              </a:spcAft>
            </a:pPr>
            <a:endParaRPr lang="en-GB" sz="1100" kern="100" dirty="0">
              <a:solidFill>
                <a:schemeClr val="tx1"/>
              </a:solidFill>
              <a:latin typeface="Kinetic Letters" panose="02000000000000000000" pitchFamily="50" charset="0"/>
              <a:ea typeface="Aptos" panose="020B0004020202020204" pitchFamily="34" charset="0"/>
              <a:cs typeface="Courier New" panose="02070309020205020404" pitchFamily="49" charset="0"/>
            </a:endParaRPr>
          </a:p>
          <a:p>
            <a:pPr>
              <a:lnSpc>
                <a:spcPct val="107000"/>
              </a:lnSpc>
              <a:spcAft>
                <a:spcPts val="800"/>
              </a:spcAft>
            </a:pPr>
            <a:r>
              <a:rPr lang="en-GB" sz="1100" kern="100" dirty="0">
                <a:solidFill>
                  <a:schemeClr val="tx1"/>
                </a:solidFill>
                <a:latin typeface="Kinetic Letters" panose="02000000000000000000" pitchFamily="50" charset="0"/>
                <a:ea typeface="Aptos" panose="020B0004020202020204" pitchFamily="34" charset="0"/>
                <a:cs typeface="Courier New" panose="02070309020205020404" pitchFamily="49" charset="0"/>
              </a:rPr>
              <a:t> </a:t>
            </a:r>
            <a:endParaRPr lang="en-GB" sz="1000" kern="100" dirty="0">
              <a:solidFill>
                <a:schemeClr val="tx1"/>
              </a:solidFill>
              <a:effectLst/>
              <a:ea typeface="Aptos" panose="020B0004020202020204" pitchFamily="34" charset="0"/>
              <a:cs typeface="Courier New" panose="02070309020205020404" pitchFamily="49" charset="0"/>
            </a:endParaRPr>
          </a:p>
          <a:p>
            <a:pPr>
              <a:lnSpc>
                <a:spcPct val="107000"/>
              </a:lnSpc>
              <a:spcAft>
                <a:spcPts val="800"/>
              </a:spcAft>
            </a:pPr>
            <a:r>
              <a:rPr lang="en-GB" sz="1300" kern="100" dirty="0">
                <a:solidFill>
                  <a:schemeClr val="tx1"/>
                </a:solidFill>
                <a:latin typeface="Kinetic Letters" panose="02000000000000000000" pitchFamily="50" charset="0"/>
                <a:ea typeface="Kigelia Light" panose="020B0303020202020203" pitchFamily="34" charset="0"/>
                <a:cs typeface="Kigelia Arabic Light" panose="020B0303020202020203" pitchFamily="34"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r>
              <a:rPr lang="en-GB" sz="1050" dirty="0">
                <a:solidFill>
                  <a:schemeClr val="tx1"/>
                </a:solidFill>
                <a:latin typeface="Arial"/>
                <a:ea typeface="+mn-lt"/>
                <a:cs typeface="Arial"/>
              </a:rPr>
              <a:t> </a:t>
            </a:r>
          </a:p>
          <a:p>
            <a:endParaRPr lang="en-GB" sz="1050" dirty="0">
              <a:solidFill>
                <a:schemeClr val="tx1"/>
              </a:solidFill>
              <a:latin typeface="Arial"/>
              <a:ea typeface="+mn-lt"/>
              <a:cs typeface="Arial"/>
            </a:endParaRPr>
          </a:p>
          <a:p>
            <a:r>
              <a:rPr lang="en-GB" sz="1050" dirty="0">
                <a:solidFill>
                  <a:schemeClr val="tx1"/>
                </a:solidFill>
                <a:latin typeface="Arial"/>
                <a:ea typeface="+mn-lt"/>
                <a:cs typeface="Arial"/>
              </a:rPr>
              <a:t> </a:t>
            </a: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dirty="0">
              <a:solidFill>
                <a:schemeClr val="tx1"/>
              </a:solidFill>
              <a:latin typeface="Arial"/>
              <a:ea typeface="+mn-lt"/>
              <a:cs typeface="Arial"/>
            </a:endParaRPr>
          </a:p>
          <a:p>
            <a:endParaRPr lang="en-GB" sz="1050" b="1" dirty="0">
              <a:solidFill>
                <a:schemeClr val="tx1"/>
              </a:solidFill>
              <a:latin typeface="Arial"/>
              <a:ea typeface="+mn-lt"/>
              <a:cs typeface="Arial"/>
            </a:endParaRPr>
          </a:p>
          <a:p>
            <a:endParaRPr lang="en-GB" sz="1050" b="1" dirty="0">
              <a:solidFill>
                <a:schemeClr val="tx1"/>
              </a:solidFill>
              <a:latin typeface="Arial"/>
              <a:ea typeface="+mn-lt"/>
              <a:cs typeface="Arial"/>
            </a:endParaRPr>
          </a:p>
          <a:p>
            <a:endParaRPr lang="en-GB" sz="1050" b="1" dirty="0">
              <a:solidFill>
                <a:schemeClr val="tx1"/>
              </a:solidFill>
              <a:latin typeface="Arial"/>
              <a:ea typeface="+mn-lt"/>
              <a:cs typeface="Arial"/>
            </a:endParaRPr>
          </a:p>
          <a:p>
            <a:endParaRPr lang="en-GB" sz="1050" b="1" dirty="0">
              <a:solidFill>
                <a:schemeClr val="tx1"/>
              </a:solidFill>
              <a:latin typeface="Arial"/>
              <a:ea typeface="+mn-lt"/>
              <a:cs typeface="Arial"/>
            </a:endParaRPr>
          </a:p>
          <a:p>
            <a:pPr algn="ctr"/>
            <a:endParaRPr lang="en-GB" sz="1050" b="1" dirty="0">
              <a:solidFill>
                <a:schemeClr val="tx1"/>
              </a:solidFill>
              <a:latin typeface="Arial" panose="020B0604020202020204" pitchFamily="34" charset="0"/>
              <a:ea typeface="+mn-lt"/>
              <a:cs typeface="Arial" panose="020B0604020202020204" pitchFamily="34" charset="0"/>
            </a:endParaRPr>
          </a:p>
        </p:txBody>
      </p:sp>
      <p:sp>
        <p:nvSpPr>
          <p:cNvPr id="23" name="Rectangle 22">
            <a:extLst>
              <a:ext uri="{FF2B5EF4-FFF2-40B4-BE49-F238E27FC236}">
                <a16:creationId xmlns:a16="http://schemas.microsoft.com/office/drawing/2014/main" id="{5983648C-2FA1-4BFC-A1A7-5817E617C65A}"/>
              </a:ext>
            </a:extLst>
          </p:cNvPr>
          <p:cNvSpPr/>
          <p:nvPr/>
        </p:nvSpPr>
        <p:spPr>
          <a:xfrm>
            <a:off x="9371042" y="1678393"/>
            <a:ext cx="2085975" cy="304800"/>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PE</a:t>
            </a:r>
          </a:p>
        </p:txBody>
      </p:sp>
      <p:sp>
        <p:nvSpPr>
          <p:cNvPr id="24" name="Rectangle 23">
            <a:extLst>
              <a:ext uri="{FF2B5EF4-FFF2-40B4-BE49-F238E27FC236}">
                <a16:creationId xmlns:a16="http://schemas.microsoft.com/office/drawing/2014/main" id="{581A6D4A-41BF-41C6-9C5C-7911BFFC8729}"/>
              </a:ext>
            </a:extLst>
          </p:cNvPr>
          <p:cNvSpPr/>
          <p:nvPr/>
        </p:nvSpPr>
        <p:spPr>
          <a:xfrm>
            <a:off x="5740553" y="1711904"/>
            <a:ext cx="2085975" cy="300039"/>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RE</a:t>
            </a:r>
          </a:p>
        </p:txBody>
      </p:sp>
      <p:sp>
        <p:nvSpPr>
          <p:cNvPr id="25" name="Rectangle 24">
            <a:extLst>
              <a:ext uri="{FF2B5EF4-FFF2-40B4-BE49-F238E27FC236}">
                <a16:creationId xmlns:a16="http://schemas.microsoft.com/office/drawing/2014/main" id="{35BC55D2-C3CF-47F1-9EC1-70F08533285E}"/>
              </a:ext>
            </a:extLst>
          </p:cNvPr>
          <p:cNvSpPr/>
          <p:nvPr/>
        </p:nvSpPr>
        <p:spPr>
          <a:xfrm>
            <a:off x="5871497" y="95539"/>
            <a:ext cx="2085975" cy="314324"/>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b="1" dirty="0">
                <a:solidFill>
                  <a:schemeClr val="bg1"/>
                </a:solidFill>
              </a:rPr>
              <a:t>PSHE </a:t>
            </a:r>
          </a:p>
        </p:txBody>
      </p:sp>
      <p:sp>
        <p:nvSpPr>
          <p:cNvPr id="30" name="Rectangle: Diagonal Corners Rounded 29">
            <a:extLst>
              <a:ext uri="{FF2B5EF4-FFF2-40B4-BE49-F238E27FC236}">
                <a16:creationId xmlns:a16="http://schemas.microsoft.com/office/drawing/2014/main" id="{92B2FAB4-9321-4447-A5BB-832B17E016F8}"/>
              </a:ext>
            </a:extLst>
          </p:cNvPr>
          <p:cNvSpPr/>
          <p:nvPr/>
        </p:nvSpPr>
        <p:spPr>
          <a:xfrm>
            <a:off x="8724901" y="54428"/>
            <a:ext cx="3262312" cy="146685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b="0" i="0" dirty="0">
              <a:solidFill>
                <a:srgbClr val="222222"/>
              </a:solidFill>
              <a:effectLst/>
              <a:latin typeface="Kinetic Letters" panose="02000000000000000000" pitchFamily="50" charset="0"/>
            </a:endParaRPr>
          </a:p>
          <a:p>
            <a:r>
              <a:rPr lang="en-GB" sz="1400" b="0" i="0" dirty="0">
                <a:solidFill>
                  <a:srgbClr val="222222"/>
                </a:solidFill>
                <a:effectLst/>
                <a:latin typeface="Kinetic Letters" panose="02000000000000000000" pitchFamily="50" charset="0"/>
              </a:rPr>
              <a:t>The children will explore</a:t>
            </a:r>
            <a:r>
              <a:rPr lang="en-GB" sz="1400" dirty="0">
                <a:solidFill>
                  <a:srgbClr val="222222"/>
                </a:solidFill>
                <a:latin typeface="Kinetic Letters" panose="02000000000000000000" pitchFamily="50" charset="0"/>
              </a:rPr>
              <a:t> creating media : Stop motion using tablets. They will create animations, story boarding , creative ideas and decomposing a story into small parts of action</a:t>
            </a:r>
            <a:r>
              <a:rPr lang="en-GB" sz="1200" dirty="0">
                <a:solidFill>
                  <a:srgbClr val="222222"/>
                </a:solidFill>
                <a:latin typeface="Kinetic Letters" panose="02000000000000000000" pitchFamily="50" charset="0"/>
              </a:rPr>
              <a:t>.</a:t>
            </a:r>
            <a:endParaRPr lang="en-GB" dirty="0">
              <a:solidFill>
                <a:schemeClr val="tx1"/>
              </a:solidFill>
              <a:latin typeface="Kinetic Letters" panose="02000000000000000000" pitchFamily="50" charset="0"/>
            </a:endParaRPr>
          </a:p>
        </p:txBody>
      </p:sp>
      <p:sp>
        <p:nvSpPr>
          <p:cNvPr id="31" name="Rectangle 30">
            <a:extLst>
              <a:ext uri="{FF2B5EF4-FFF2-40B4-BE49-F238E27FC236}">
                <a16:creationId xmlns:a16="http://schemas.microsoft.com/office/drawing/2014/main" id="{A7B1A306-A949-4B8F-A4E6-B18120E23ECF}"/>
              </a:ext>
            </a:extLst>
          </p:cNvPr>
          <p:cNvSpPr/>
          <p:nvPr/>
        </p:nvSpPr>
        <p:spPr>
          <a:xfrm>
            <a:off x="9426310" y="82567"/>
            <a:ext cx="2085975" cy="314324"/>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Computing</a:t>
            </a:r>
          </a:p>
        </p:txBody>
      </p:sp>
      <p:sp>
        <p:nvSpPr>
          <p:cNvPr id="34" name="Rectangle: Diagonal Corners Rounded 33">
            <a:extLst>
              <a:ext uri="{FF2B5EF4-FFF2-40B4-BE49-F238E27FC236}">
                <a16:creationId xmlns:a16="http://schemas.microsoft.com/office/drawing/2014/main" id="{3D5CEA62-5253-4A19-97DC-C94512269543}"/>
              </a:ext>
            </a:extLst>
          </p:cNvPr>
          <p:cNvSpPr/>
          <p:nvPr/>
        </p:nvSpPr>
        <p:spPr>
          <a:xfrm>
            <a:off x="2592220" y="3183147"/>
            <a:ext cx="2215258" cy="348435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fontAlgn="base"/>
            <a:endParaRPr lang="en-GB" sz="1200" b="1" dirty="0">
              <a:solidFill>
                <a:srgbClr val="000000"/>
              </a:solidFill>
              <a:latin typeface="Kinetic Letters" panose="02000000000000000000" pitchFamily="50" charset="0"/>
              <a:cs typeface="Arial" panose="020B0604020202020204" pitchFamily="34" charset="0"/>
            </a:endParaRPr>
          </a:p>
          <a:p>
            <a:pPr fontAlgn="base"/>
            <a:r>
              <a:rPr lang="en-GB" sz="1200" dirty="0">
                <a:solidFill>
                  <a:srgbClr val="000000"/>
                </a:solidFill>
                <a:latin typeface="Kinetic Letters" panose="02000000000000000000" pitchFamily="50" charset="0"/>
                <a:cs typeface="Arial" panose="020B0604020202020204" pitchFamily="34" charset="0"/>
              </a:rPr>
              <a:t>This term in English, the children will learn to make their writing more vivid and engaging using Meerkat Mail. They will be adding feeling and extra detail to a character’s actions, helping the reader clearly understand their thoughts, emotions, and reactions. They will also name objects and places precisely, creating a strong and clear picture in the reader’s mind. By using repetition and descriptive language, they will pile up details to make scenes more exciting, lively, and memorable. These activities will help them develop confident descriptive writing skills while enjoying the adventurous world of the meerkats.</a:t>
            </a:r>
          </a:p>
        </p:txBody>
      </p:sp>
      <p:sp>
        <p:nvSpPr>
          <p:cNvPr id="35" name="Rectangle: Diagonal Corners Rounded 34">
            <a:extLst>
              <a:ext uri="{FF2B5EF4-FFF2-40B4-BE49-F238E27FC236}">
                <a16:creationId xmlns:a16="http://schemas.microsoft.com/office/drawing/2014/main" id="{2C1C56EA-DDFD-44F3-A87D-2871F0DD936F}"/>
              </a:ext>
            </a:extLst>
          </p:cNvPr>
          <p:cNvSpPr/>
          <p:nvPr/>
        </p:nvSpPr>
        <p:spPr>
          <a:xfrm>
            <a:off x="4972385" y="3516150"/>
            <a:ext cx="2235062" cy="314325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200" dirty="0">
                <a:solidFill>
                  <a:schemeClr val="tx1"/>
                </a:solidFill>
                <a:latin typeface="Kinetic Letters" panose="02000000000000000000" pitchFamily="50" charset="0"/>
                <a:ea typeface="+mn-lt"/>
                <a:cs typeface="+mn-lt"/>
              </a:rPr>
              <a:t>This term we will be exploring plants. The children will learn to identify plants and their features. Be able to recall some of the roles that flowering plant parts have and name some trees and their parts. They will learn to identify similarities and differences between deciduous and evergreen leaves. They will learn to recall that seeds and bulbs come from plants and recognise that seeds need water for growth.</a:t>
            </a:r>
          </a:p>
        </p:txBody>
      </p:sp>
      <p:sp>
        <p:nvSpPr>
          <p:cNvPr id="36" name="Rectangle: Diagonal Corners Rounded 35">
            <a:extLst>
              <a:ext uri="{FF2B5EF4-FFF2-40B4-BE49-F238E27FC236}">
                <a16:creationId xmlns:a16="http://schemas.microsoft.com/office/drawing/2014/main" id="{5DBD7C03-D2C9-4DCE-9935-1994154A3170}"/>
              </a:ext>
            </a:extLst>
          </p:cNvPr>
          <p:cNvSpPr/>
          <p:nvPr/>
        </p:nvSpPr>
        <p:spPr>
          <a:xfrm>
            <a:off x="7343779" y="3534257"/>
            <a:ext cx="2235062" cy="3074154"/>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200" dirty="0">
                <a:solidFill>
                  <a:schemeClr val="tx1"/>
                </a:solidFill>
                <a:latin typeface="Kinetic Letters" panose="02000000000000000000" pitchFamily="50" charset="0"/>
                <a:cs typeface="Arial" panose="020B0604020202020204" pitchFamily="34" charset="0"/>
              </a:rPr>
              <a:t>The children will recall that a monarch is a king or queen. They will be able to identify some of the monarch’s roles. They will be able to explain that a king or queen is crowned in a special ceremony called a coronation. They will be able to use sources to explain how William the Conqueror became King of England. The children will  be able to explain how castles have changed over time and make comparisons between past and present monarchies.</a:t>
            </a:r>
          </a:p>
        </p:txBody>
      </p:sp>
      <p:sp>
        <p:nvSpPr>
          <p:cNvPr id="37" name="Rectangle: Diagonal Corners Rounded 36">
            <a:extLst>
              <a:ext uri="{FF2B5EF4-FFF2-40B4-BE49-F238E27FC236}">
                <a16:creationId xmlns:a16="http://schemas.microsoft.com/office/drawing/2014/main" id="{E326314C-4D73-4CEA-ADAD-F19863953AEA}"/>
              </a:ext>
            </a:extLst>
          </p:cNvPr>
          <p:cNvSpPr/>
          <p:nvPr/>
        </p:nvSpPr>
        <p:spPr>
          <a:xfrm>
            <a:off x="9715987" y="3462246"/>
            <a:ext cx="2213597" cy="3144228"/>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300" b="1" dirty="0">
              <a:solidFill>
                <a:schemeClr val="tx1">
                  <a:lumMod val="95000"/>
                  <a:lumOff val="5000"/>
                </a:schemeClr>
              </a:solidFill>
              <a:latin typeface="Kinetic Letters" panose="02000000000000000000" pitchFamily="50" charset="0"/>
              <a:cs typeface="Arial"/>
            </a:endParaRPr>
          </a:p>
          <a:p>
            <a:endParaRPr lang="en-GB" sz="1200" b="1" dirty="0">
              <a:solidFill>
                <a:schemeClr val="tx1">
                  <a:lumMod val="95000"/>
                  <a:lumOff val="5000"/>
                </a:schemeClr>
              </a:solidFill>
              <a:latin typeface="Kinetic Letters" panose="02000000000000000000" pitchFamily="50" charset="0"/>
              <a:cs typeface="Arial"/>
            </a:endParaRPr>
          </a:p>
          <a:p>
            <a:r>
              <a:rPr lang="en-GB" sz="1200" dirty="0">
                <a:solidFill>
                  <a:schemeClr val="tx1">
                    <a:lumMod val="95000"/>
                    <a:lumOff val="5000"/>
                  </a:schemeClr>
                </a:solidFill>
                <a:latin typeface="Kinetic Letters" panose="02000000000000000000" pitchFamily="50" charset="0"/>
                <a:cs typeface="Arial"/>
              </a:rPr>
              <a:t>DT</a:t>
            </a:r>
          </a:p>
          <a:p>
            <a:r>
              <a:rPr lang="en-GB" sz="1200" dirty="0">
                <a:solidFill>
                  <a:schemeClr val="tx1">
                    <a:lumMod val="95000"/>
                    <a:lumOff val="5000"/>
                  </a:schemeClr>
                </a:solidFill>
                <a:latin typeface="Kinetic Letters" panose="02000000000000000000" pitchFamily="50" charset="0"/>
                <a:cs typeface="Arial"/>
              </a:rPr>
              <a:t>Making Smoothies</a:t>
            </a:r>
          </a:p>
          <a:p>
            <a:r>
              <a:rPr lang="en-GB" sz="1200" dirty="0">
                <a:solidFill>
                  <a:schemeClr val="tx1">
                    <a:lumMod val="95000"/>
                    <a:lumOff val="5000"/>
                  </a:schemeClr>
                </a:solidFill>
                <a:latin typeface="Kinetic Letters" panose="02000000000000000000" pitchFamily="50" charset="0"/>
                <a:cs typeface="Arial"/>
              </a:rPr>
              <a:t>Children will be able to describe basic characteristics of fruit and vegetables and prepare fruits and vegetables to make a smoothie.</a:t>
            </a:r>
          </a:p>
          <a:p>
            <a:endParaRPr lang="en-GB" sz="1200" dirty="0">
              <a:solidFill>
                <a:schemeClr val="tx1">
                  <a:lumMod val="95000"/>
                  <a:lumOff val="5000"/>
                </a:schemeClr>
              </a:solidFill>
              <a:latin typeface="Kinetic Letters" panose="02000000000000000000" pitchFamily="50" charset="0"/>
              <a:cs typeface="Arial"/>
            </a:endParaRPr>
          </a:p>
          <a:p>
            <a:r>
              <a:rPr lang="en-GB" sz="1200" dirty="0">
                <a:solidFill>
                  <a:schemeClr val="tx1">
                    <a:lumMod val="95000"/>
                    <a:lumOff val="5000"/>
                  </a:schemeClr>
                </a:solidFill>
                <a:latin typeface="Kinetic Letters" panose="02000000000000000000" pitchFamily="50" charset="0"/>
                <a:cs typeface="Arial"/>
              </a:rPr>
              <a:t>Music</a:t>
            </a:r>
          </a:p>
          <a:p>
            <a:r>
              <a:rPr lang="en-GB" sz="1100" dirty="0">
                <a:solidFill>
                  <a:schemeClr val="tx1">
                    <a:lumMod val="95000"/>
                    <a:lumOff val="5000"/>
                  </a:schemeClr>
                </a:solidFill>
                <a:latin typeface="Kinetic Letters" panose="02000000000000000000" pitchFamily="50" charset="0"/>
                <a:cs typeface="Arial"/>
              </a:rPr>
              <a:t>During this term the children will use their voice to create a variety of sounds. They will collaborate with peers to contribute to a group soundscape and be able to identify changes in dynamics. During the unit they will compare two pieces of music using musical vocabulary to describe the changes in dynamics. </a:t>
            </a:r>
          </a:p>
        </p:txBody>
      </p:sp>
      <p:sp>
        <p:nvSpPr>
          <p:cNvPr id="38" name="Rectangle: Diagonal Corners Rounded 37">
            <a:extLst>
              <a:ext uri="{FF2B5EF4-FFF2-40B4-BE49-F238E27FC236}">
                <a16:creationId xmlns:a16="http://schemas.microsoft.com/office/drawing/2014/main" id="{DFC85263-271D-43AF-B22E-7BF84101A61E}"/>
              </a:ext>
            </a:extLst>
          </p:cNvPr>
          <p:cNvSpPr/>
          <p:nvPr/>
        </p:nvSpPr>
        <p:spPr>
          <a:xfrm>
            <a:off x="128783" y="3183147"/>
            <a:ext cx="2388920" cy="348435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200" u="sng" dirty="0">
              <a:solidFill>
                <a:schemeClr val="tx1"/>
              </a:solidFill>
              <a:latin typeface="Kinetic Letters" panose="02000000000000000000" pitchFamily="50" charset="0"/>
              <a:ea typeface="Kigelia Light" panose="020B0303020202020203" pitchFamily="34" charset="0"/>
              <a:cs typeface="Kigelia Arabic Light" panose="020B0303020202020203" pitchFamily="34" charset="0"/>
            </a:endParaRPr>
          </a:p>
          <a:p>
            <a:endParaRPr lang="en-GB" sz="1200" b="1" u="sng" dirty="0">
              <a:solidFill>
                <a:schemeClr val="tx1"/>
              </a:solidFill>
              <a:latin typeface="Kinetic Letters" panose="02000000000000000000" pitchFamily="50" charset="0"/>
              <a:ea typeface="Kigelia Light" panose="020B0303020202020203" pitchFamily="34" charset="0"/>
              <a:cs typeface="Kigelia Arabic Light" panose="020B0303020202020203" pitchFamily="34" charset="0"/>
            </a:endParaRPr>
          </a:p>
          <a:p>
            <a:r>
              <a:rPr lang="en-GB" sz="1000" b="1" u="sng" dirty="0">
                <a:solidFill>
                  <a:schemeClr val="tx1"/>
                </a:solidFill>
                <a:latin typeface="Kinetic Letters" panose="02000000000000000000" pitchFamily="50" charset="0"/>
                <a:ea typeface="Kigelia Light" panose="020B0303020202020203" pitchFamily="34" charset="0"/>
                <a:cs typeface="Kigelia Arabic Light" panose="020B0303020202020203" pitchFamily="34" charset="0"/>
              </a:rPr>
              <a:t>Year 1</a:t>
            </a:r>
          </a:p>
          <a:p>
            <a:r>
              <a:rPr lang="en-GB" sz="1050" b="1" dirty="0">
                <a:solidFill>
                  <a:schemeClr val="tx1"/>
                </a:solidFill>
                <a:latin typeface="Kinetic Letters" panose="02000000000000000000" pitchFamily="50" charset="0"/>
                <a:ea typeface="Kigelia Light" panose="020B0303020202020203" pitchFamily="34" charset="0"/>
                <a:cs typeface="Kigelia Arabic Light" panose="020B0303020202020203" pitchFamily="34" charset="0"/>
              </a:rPr>
              <a:t>Multiplication:</a:t>
            </a:r>
            <a:r>
              <a:rPr lang="en-GB" sz="1050" dirty="0">
                <a:solidFill>
                  <a:schemeClr val="tx1"/>
                </a:solidFill>
                <a:latin typeface="Kinetic Letters" panose="02000000000000000000" pitchFamily="50" charset="0"/>
                <a:ea typeface="Kigelia Light" panose="020B0303020202020203" pitchFamily="34" charset="0"/>
                <a:cs typeface="Kigelia Arabic Light" panose="020B0303020202020203" pitchFamily="34" charset="0"/>
              </a:rPr>
              <a:t>  Children will learn about equal groupings, repeated addition, arrays and doubling.</a:t>
            </a:r>
          </a:p>
          <a:p>
            <a:r>
              <a:rPr lang="en-GB" sz="1050" b="1" dirty="0">
                <a:solidFill>
                  <a:schemeClr val="tx1"/>
                </a:solidFill>
                <a:latin typeface="Kinetic Letters" panose="02000000000000000000" pitchFamily="50" charset="0"/>
                <a:ea typeface="Kigelia Light" panose="020B0303020202020203" pitchFamily="34" charset="0"/>
                <a:cs typeface="Kigelia Arabic Light" panose="020B0303020202020203" pitchFamily="34" charset="0"/>
              </a:rPr>
              <a:t>Division</a:t>
            </a:r>
            <a:r>
              <a:rPr lang="en-GB" sz="1050" dirty="0">
                <a:solidFill>
                  <a:schemeClr val="tx1"/>
                </a:solidFill>
                <a:latin typeface="Kinetic Letters" panose="02000000000000000000" pitchFamily="50" charset="0"/>
                <a:ea typeface="Kigelia Light" panose="020B0303020202020203" pitchFamily="34" charset="0"/>
                <a:cs typeface="Kigelia Arabic Light" panose="020B0303020202020203" pitchFamily="34" charset="0"/>
              </a:rPr>
              <a:t> : We will explore taking a limited number of items and placing into equal groups to determine how many groups there will be. </a:t>
            </a:r>
          </a:p>
          <a:p>
            <a:r>
              <a:rPr lang="en-GB" sz="1050" b="1" dirty="0">
                <a:solidFill>
                  <a:schemeClr val="tx1"/>
                </a:solidFill>
                <a:latin typeface="Kinetic Letters" panose="02000000000000000000" pitchFamily="50" charset="0"/>
                <a:ea typeface="Kigelia Light" panose="020B0303020202020203" pitchFamily="34" charset="0"/>
                <a:cs typeface="Kigelia Arabic Light" panose="020B0303020202020203" pitchFamily="34" charset="0"/>
              </a:rPr>
              <a:t>Fraction</a:t>
            </a:r>
            <a:r>
              <a:rPr lang="en-GB" sz="1050" dirty="0">
                <a:solidFill>
                  <a:schemeClr val="tx1"/>
                </a:solidFill>
                <a:latin typeface="Kinetic Letters" panose="02000000000000000000" pitchFamily="50" charset="0"/>
                <a:ea typeface="Kigelia Light" panose="020B0303020202020203" pitchFamily="34" charset="0"/>
                <a:cs typeface="Kigelia Arabic Light" panose="020B0303020202020203" pitchFamily="34" charset="0"/>
              </a:rPr>
              <a:t>s: We will explore making halves and quarters.</a:t>
            </a:r>
          </a:p>
          <a:p>
            <a:r>
              <a:rPr lang="en-GB" sz="1050" dirty="0">
                <a:solidFill>
                  <a:schemeClr val="tx1"/>
                </a:solidFill>
                <a:latin typeface="Kinetic Letters" panose="02000000000000000000" pitchFamily="50" charset="0"/>
                <a:ea typeface="Kigelia Light" panose="020B0303020202020203" pitchFamily="34" charset="0"/>
                <a:cs typeface="Kigelia Arabic Light" panose="020B0303020202020203" pitchFamily="34" charset="0"/>
              </a:rPr>
              <a:t>Numbers to 100: The children will explore counting in tens and ones.</a:t>
            </a:r>
          </a:p>
          <a:p>
            <a:endParaRPr lang="en-GB" sz="1050" b="1" dirty="0">
              <a:solidFill>
                <a:schemeClr val="tx1"/>
              </a:solidFill>
              <a:latin typeface="Kinetic Letters" panose="02000000000000000000" pitchFamily="50" charset="0"/>
              <a:ea typeface="Kigelia Light" panose="020B0303020202020203" pitchFamily="34" charset="0"/>
              <a:cs typeface="Kigelia Arabic Light" panose="020B0303020202020203" pitchFamily="34" charset="0"/>
            </a:endParaRPr>
          </a:p>
          <a:p>
            <a:r>
              <a:rPr lang="en-GB" sz="1050" b="1" u="sng" dirty="0">
                <a:solidFill>
                  <a:schemeClr val="tx1"/>
                </a:solidFill>
                <a:latin typeface="Kinetic Letters" panose="02000000000000000000" pitchFamily="50" charset="0"/>
                <a:ea typeface="Kigelia Light" panose="020B0303020202020203" pitchFamily="34" charset="0"/>
                <a:cs typeface="Kigelia Arabic Light" panose="020B0303020202020203" pitchFamily="34" charset="0"/>
              </a:rPr>
              <a:t>Year 2</a:t>
            </a:r>
          </a:p>
          <a:p>
            <a:r>
              <a:rPr lang="en-GB" sz="1050" b="1" dirty="0">
                <a:solidFill>
                  <a:schemeClr val="tx1"/>
                </a:solidFill>
                <a:latin typeface="Kinetic Letters" panose="02000000000000000000" pitchFamily="50" charset="0"/>
                <a:ea typeface="Kigelia Light" panose="020B0303020202020203" pitchFamily="34" charset="0"/>
                <a:cs typeface="Kigelia Arabic Light" panose="020B0303020202020203" pitchFamily="34" charset="0"/>
              </a:rPr>
              <a:t>2D Shape</a:t>
            </a:r>
            <a:r>
              <a:rPr lang="en-GB" sz="1050" dirty="0">
                <a:solidFill>
                  <a:schemeClr val="tx1"/>
                </a:solidFill>
                <a:latin typeface="Kinetic Letters" panose="02000000000000000000" pitchFamily="50" charset="0"/>
                <a:ea typeface="Kigelia Light" panose="020B0303020202020203" pitchFamily="34" charset="0"/>
                <a:cs typeface="Kigelia Arabic Light" panose="020B0303020202020203" pitchFamily="34" charset="0"/>
              </a:rPr>
              <a:t>:  The children will focus on 2D shapes and their different properties. They will identify  vertices before learning about lines of symmetry. </a:t>
            </a:r>
          </a:p>
          <a:p>
            <a:r>
              <a:rPr lang="en-GB" sz="1050" b="1" dirty="0">
                <a:solidFill>
                  <a:schemeClr val="tx1"/>
                </a:solidFill>
                <a:latin typeface="Kinetic Letters" panose="02000000000000000000" pitchFamily="50" charset="0"/>
                <a:ea typeface="Kigelia Light" panose="020B0303020202020203" pitchFamily="34" charset="0"/>
                <a:cs typeface="Kigelia Arabic Light" panose="020B0303020202020203" pitchFamily="34" charset="0"/>
              </a:rPr>
              <a:t>3D Shape</a:t>
            </a:r>
            <a:r>
              <a:rPr lang="en-GB" sz="1050" dirty="0">
                <a:solidFill>
                  <a:schemeClr val="tx1"/>
                </a:solidFill>
                <a:latin typeface="Kinetic Letters" panose="02000000000000000000" pitchFamily="50" charset="0"/>
                <a:ea typeface="Kigelia Light" panose="020B0303020202020203" pitchFamily="34" charset="0"/>
                <a:cs typeface="Kigelia Arabic Light" panose="020B0303020202020203" pitchFamily="34" charset="0"/>
              </a:rPr>
              <a:t>: The children will recognise, describe and group 3D shapes.</a:t>
            </a:r>
          </a:p>
          <a:p>
            <a:r>
              <a:rPr lang="en-GB" sz="1050" dirty="0">
                <a:solidFill>
                  <a:schemeClr val="tx1"/>
                </a:solidFill>
                <a:latin typeface="Kinetic Letters" panose="02000000000000000000" pitchFamily="50" charset="0"/>
                <a:cs typeface="Arial"/>
              </a:rPr>
              <a:t>..</a:t>
            </a:r>
          </a:p>
          <a:p>
            <a:endParaRPr lang="en-GB" sz="1050" dirty="0">
              <a:solidFill>
                <a:schemeClr val="tx1"/>
              </a:solidFill>
              <a:latin typeface="Kinetic Letters" panose="02000000000000000000" pitchFamily="50" charset="0"/>
              <a:cs typeface="Arial"/>
            </a:endParaRPr>
          </a:p>
          <a:p>
            <a:endParaRPr lang="en-GB" sz="1050" dirty="0">
              <a:solidFill>
                <a:schemeClr val="tx1"/>
              </a:solidFill>
              <a:latin typeface="Kinetic Letters" panose="02000000000000000000" pitchFamily="50" charset="0"/>
              <a:cs typeface="Arial"/>
            </a:endParaRPr>
          </a:p>
          <a:p>
            <a:endParaRPr lang="en-GB" sz="1050" dirty="0">
              <a:solidFill>
                <a:schemeClr val="tx1"/>
              </a:solidFill>
              <a:latin typeface="Kinetic Letters" panose="02000000000000000000" pitchFamily="50" charset="0"/>
              <a:cs typeface="Arial"/>
            </a:endParaRPr>
          </a:p>
          <a:p>
            <a:endParaRPr lang="en-GB" sz="1050" dirty="0">
              <a:solidFill>
                <a:schemeClr val="tx1"/>
              </a:solidFill>
              <a:latin typeface="Kinetic Letters" panose="02000000000000000000" pitchFamily="50" charset="0"/>
              <a:cs typeface="Arial"/>
            </a:endParaRPr>
          </a:p>
          <a:p>
            <a:endParaRPr lang="en-GB" sz="1050" dirty="0">
              <a:solidFill>
                <a:schemeClr val="tx1"/>
              </a:solidFill>
              <a:latin typeface="Kinetic Letters" panose="02000000000000000000" pitchFamily="50" charset="0"/>
              <a:cs typeface="Arial"/>
            </a:endParaRPr>
          </a:p>
          <a:p>
            <a:endParaRPr lang="en-GB" sz="1050" dirty="0">
              <a:solidFill>
                <a:schemeClr val="tx1"/>
              </a:solidFill>
              <a:latin typeface="Kinetic Letters" panose="02000000000000000000" pitchFamily="50" charset="0"/>
              <a:cs typeface="Arial"/>
            </a:endParaRPr>
          </a:p>
          <a:p>
            <a:endParaRPr lang="en-GB" sz="1050" dirty="0">
              <a:solidFill>
                <a:schemeClr val="tx1"/>
              </a:solidFill>
              <a:latin typeface="Kinetic Letters" panose="02000000000000000000" pitchFamily="50" charset="0"/>
              <a:cs typeface="Arial"/>
            </a:endParaRPr>
          </a:p>
          <a:p>
            <a:endParaRPr lang="en-GB" sz="1050" dirty="0">
              <a:solidFill>
                <a:schemeClr val="tx1"/>
              </a:solidFill>
              <a:latin typeface="Kinetic Letters" panose="02000000000000000000" pitchFamily="50" charset="0"/>
              <a:cs typeface="Arial"/>
            </a:endParaRPr>
          </a:p>
          <a:p>
            <a:endParaRPr lang="en-GB" sz="1050" dirty="0">
              <a:solidFill>
                <a:schemeClr val="tx1"/>
              </a:solidFill>
              <a:latin typeface="Kinetic Letters" panose="02000000000000000000" pitchFamily="50" charset="0"/>
              <a:cs typeface="Arial"/>
            </a:endParaRPr>
          </a:p>
          <a:p>
            <a:endParaRPr lang="en-GB" sz="1050" dirty="0">
              <a:solidFill>
                <a:schemeClr val="tx1"/>
              </a:solidFill>
              <a:latin typeface="Kinetic Letters" panose="02000000000000000000" pitchFamily="50" charset="0"/>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a:p>
            <a:endParaRPr lang="en-GB" sz="1050" dirty="0">
              <a:solidFill>
                <a:schemeClr val="tx1"/>
              </a:solidFill>
              <a:latin typeface="Calibri"/>
              <a:cs typeface="Arial"/>
            </a:endParaRPr>
          </a:p>
        </p:txBody>
      </p:sp>
      <p:sp>
        <p:nvSpPr>
          <p:cNvPr id="39" name="Rectangle 38">
            <a:extLst>
              <a:ext uri="{FF2B5EF4-FFF2-40B4-BE49-F238E27FC236}">
                <a16:creationId xmlns:a16="http://schemas.microsoft.com/office/drawing/2014/main" id="{0F354E0B-9D66-4E3E-9D03-6FDD5507D1AD}"/>
              </a:ext>
            </a:extLst>
          </p:cNvPr>
          <p:cNvSpPr/>
          <p:nvPr/>
        </p:nvSpPr>
        <p:spPr>
          <a:xfrm>
            <a:off x="668315" y="3207919"/>
            <a:ext cx="1449658" cy="265510"/>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Maths</a:t>
            </a:r>
          </a:p>
        </p:txBody>
      </p:sp>
      <p:sp>
        <p:nvSpPr>
          <p:cNvPr id="40" name="Rectangle 39">
            <a:extLst>
              <a:ext uri="{FF2B5EF4-FFF2-40B4-BE49-F238E27FC236}">
                <a16:creationId xmlns:a16="http://schemas.microsoft.com/office/drawing/2014/main" id="{36722CC4-A8F0-4286-93A3-EFADFD3BDEAE}"/>
              </a:ext>
            </a:extLst>
          </p:cNvPr>
          <p:cNvSpPr/>
          <p:nvPr/>
        </p:nvSpPr>
        <p:spPr>
          <a:xfrm>
            <a:off x="9992340" y="3535430"/>
            <a:ext cx="1806178" cy="265510"/>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DT/Music</a:t>
            </a:r>
          </a:p>
        </p:txBody>
      </p:sp>
      <p:sp>
        <p:nvSpPr>
          <p:cNvPr id="41" name="Rectangle 40">
            <a:extLst>
              <a:ext uri="{FF2B5EF4-FFF2-40B4-BE49-F238E27FC236}">
                <a16:creationId xmlns:a16="http://schemas.microsoft.com/office/drawing/2014/main" id="{804C7A73-4CC3-4FC1-88CE-EF10AB01F8AB}"/>
              </a:ext>
            </a:extLst>
          </p:cNvPr>
          <p:cNvSpPr/>
          <p:nvPr/>
        </p:nvSpPr>
        <p:spPr>
          <a:xfrm>
            <a:off x="7621357" y="3600449"/>
            <a:ext cx="1806178" cy="265510"/>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b="1" dirty="0">
                <a:solidFill>
                  <a:schemeClr val="bg1"/>
                </a:solidFill>
              </a:rPr>
              <a:t>History </a:t>
            </a:r>
            <a:endParaRPr lang="en-GB" b="1" dirty="0">
              <a:solidFill>
                <a:schemeClr val="bg1"/>
              </a:solidFill>
              <a:cs typeface="Calibri"/>
            </a:endParaRPr>
          </a:p>
        </p:txBody>
      </p:sp>
      <p:sp>
        <p:nvSpPr>
          <p:cNvPr id="42" name="Rectangle 41">
            <a:extLst>
              <a:ext uri="{FF2B5EF4-FFF2-40B4-BE49-F238E27FC236}">
                <a16:creationId xmlns:a16="http://schemas.microsoft.com/office/drawing/2014/main" id="{05078F8D-91B9-4D05-900D-77677BF12E86}"/>
              </a:ext>
            </a:extLst>
          </p:cNvPr>
          <p:cNvSpPr/>
          <p:nvPr/>
        </p:nvSpPr>
        <p:spPr>
          <a:xfrm>
            <a:off x="5248738" y="3569177"/>
            <a:ext cx="1806178" cy="265510"/>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Science</a:t>
            </a:r>
          </a:p>
        </p:txBody>
      </p:sp>
      <p:sp>
        <p:nvSpPr>
          <p:cNvPr id="43" name="Rectangle 42">
            <a:extLst>
              <a:ext uri="{FF2B5EF4-FFF2-40B4-BE49-F238E27FC236}">
                <a16:creationId xmlns:a16="http://schemas.microsoft.com/office/drawing/2014/main" id="{18745129-7BFF-41FC-8100-F52B44876DEA}"/>
              </a:ext>
            </a:extLst>
          </p:cNvPr>
          <p:cNvSpPr/>
          <p:nvPr/>
        </p:nvSpPr>
        <p:spPr>
          <a:xfrm>
            <a:off x="2876764" y="3207919"/>
            <a:ext cx="1806178" cy="265510"/>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English</a:t>
            </a:r>
          </a:p>
        </p:txBody>
      </p:sp>
      <p:sp>
        <p:nvSpPr>
          <p:cNvPr id="5" name="TextBox 4">
            <a:extLst>
              <a:ext uri="{FF2B5EF4-FFF2-40B4-BE49-F238E27FC236}">
                <a16:creationId xmlns:a16="http://schemas.microsoft.com/office/drawing/2014/main" id="{BF764ED8-616C-4A1F-9D3A-AA3BD952742F}"/>
              </a:ext>
            </a:extLst>
          </p:cNvPr>
          <p:cNvSpPr txBox="1"/>
          <p:nvPr/>
        </p:nvSpPr>
        <p:spPr>
          <a:xfrm flipH="1" flipV="1">
            <a:off x="755151" y="3469116"/>
            <a:ext cx="150686" cy="50656"/>
          </a:xfrm>
          <a:prstGeom prst="rect">
            <a:avLst/>
          </a:prstGeom>
        </p:spPr>
        <p:txBody>
          <a:bodyPr lIns="91440" tIns="45720" rIns="91440" bIns="45720" anchor="t">
            <a:normAutofit fontScale="25000" lnSpcReduction="20000"/>
          </a:bodyPr>
          <a:lstStyle/>
          <a:p>
            <a:endParaRPr lang="en-US" dirty="0">
              <a:cs typeface="Calibri"/>
            </a:endParaRPr>
          </a:p>
        </p:txBody>
      </p:sp>
      <p:sp>
        <p:nvSpPr>
          <p:cNvPr id="10" name="TextBox 9">
            <a:extLst>
              <a:ext uri="{FF2B5EF4-FFF2-40B4-BE49-F238E27FC236}">
                <a16:creationId xmlns:a16="http://schemas.microsoft.com/office/drawing/2014/main" id="{EDD6B7B1-986F-4620-B202-CAE715034BDF}"/>
              </a:ext>
            </a:extLst>
          </p:cNvPr>
          <p:cNvSpPr txBox="1"/>
          <p:nvPr/>
        </p:nvSpPr>
        <p:spPr>
          <a:xfrm flipH="1">
            <a:off x="2827106" y="2967732"/>
            <a:ext cx="99316" cy="52086"/>
          </a:xfrm>
          <a:prstGeom prst="rect">
            <a:avLst/>
          </a:prstGeom>
        </p:spPr>
        <p:txBody>
          <a:bodyPr lIns="91440" tIns="45720" rIns="91440" bIns="45720" anchor="t">
            <a:normAutofit fontScale="25000" lnSpcReduction="20000"/>
          </a:bodyPr>
          <a:lstStyle/>
          <a:p>
            <a:endParaRPr lang="en-US" dirty="0">
              <a:cs typeface="Calibri"/>
            </a:endParaRPr>
          </a:p>
        </p:txBody>
      </p:sp>
      <p:sp>
        <p:nvSpPr>
          <p:cNvPr id="13" name="TextBox 12">
            <a:extLst>
              <a:ext uri="{FF2B5EF4-FFF2-40B4-BE49-F238E27FC236}">
                <a16:creationId xmlns:a16="http://schemas.microsoft.com/office/drawing/2014/main" id="{0DA97434-2085-4293-ACE7-95322277D0EB}"/>
              </a:ext>
            </a:extLst>
          </p:cNvPr>
          <p:cNvSpPr txBox="1"/>
          <p:nvPr/>
        </p:nvSpPr>
        <p:spPr>
          <a:xfrm>
            <a:off x="4732961" y="4318624"/>
            <a:ext cx="148977" cy="43524"/>
          </a:xfrm>
          <a:prstGeom prst="rect">
            <a:avLst/>
          </a:prstGeom>
        </p:spPr>
        <p:txBody>
          <a:bodyPr lIns="91440" tIns="45720" rIns="91440" bIns="45720" anchor="t">
            <a:normAutofit fontScale="25000" lnSpcReduction="20000"/>
          </a:bodyPr>
          <a:lstStyle/>
          <a:p>
            <a:endParaRPr lang="en-US" dirty="0">
              <a:cs typeface="Calibri"/>
            </a:endParaRPr>
          </a:p>
        </p:txBody>
      </p:sp>
      <p:sp>
        <p:nvSpPr>
          <p:cNvPr id="28" name="Rectangle: Diagonal Corners Rounded 27">
            <a:extLst>
              <a:ext uri="{FF2B5EF4-FFF2-40B4-BE49-F238E27FC236}">
                <a16:creationId xmlns:a16="http://schemas.microsoft.com/office/drawing/2014/main" id="{D67B53F5-24EC-4F92-01E6-E1B97231D534}"/>
              </a:ext>
            </a:extLst>
          </p:cNvPr>
          <p:cNvSpPr/>
          <p:nvPr/>
        </p:nvSpPr>
        <p:spPr>
          <a:xfrm>
            <a:off x="8787878" y="2011943"/>
            <a:ext cx="3160958" cy="124139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300">
                <a:solidFill>
                  <a:schemeClr val="tx1"/>
                </a:solidFill>
                <a:latin typeface="Kinetic Letters" panose="02000000000000000000" pitchFamily="50" charset="0"/>
                <a:ea typeface="+mn-lt"/>
                <a:cs typeface="Calibri"/>
              </a:rPr>
              <a:t>Our PE topic is focused on Striking and fielding game. The children will be put into two, one, the batting team, try to score points and the other, the fielding team, try to stop the batting team from scoring. Examples of striking and fielding games include cricket and rounders. </a:t>
            </a:r>
            <a:endParaRPr lang="en-GB" sz="1300" dirty="0">
              <a:solidFill>
                <a:schemeClr val="tx1"/>
              </a:solidFill>
              <a:latin typeface="Kinetic Letters" panose="02000000000000000000" pitchFamily="50" charset="0"/>
              <a:ea typeface="+mn-lt"/>
              <a:cs typeface="Calibri"/>
            </a:endParaRPr>
          </a:p>
        </p:txBody>
      </p:sp>
      <p:pic>
        <p:nvPicPr>
          <p:cNvPr id="1026" name="Picture 2">
            <a:extLst>
              <a:ext uri="{FF2B5EF4-FFF2-40B4-BE49-F238E27FC236}">
                <a16:creationId xmlns:a16="http://schemas.microsoft.com/office/drawing/2014/main" id="{FF92CED5-5503-4916-8791-1F6BDA326B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240" y="107865"/>
            <a:ext cx="760257" cy="78426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52C23170-4B44-1395-27C6-0491B0BF9013}"/>
              </a:ext>
            </a:extLst>
          </p:cNvPr>
          <p:cNvPicPr>
            <a:picLocks noChangeAspect="1"/>
          </p:cNvPicPr>
          <p:nvPr/>
        </p:nvPicPr>
        <p:blipFill>
          <a:blip r:embed="rId4"/>
          <a:srcRect l="59284" t="37891" r="14810" b="25562"/>
          <a:stretch>
            <a:fillRect/>
          </a:stretch>
        </p:blipFill>
        <p:spPr>
          <a:xfrm>
            <a:off x="243165" y="1525479"/>
            <a:ext cx="1378902" cy="1527069"/>
          </a:xfrm>
          <a:prstGeom prst="rect">
            <a:avLst/>
          </a:prstGeom>
        </p:spPr>
      </p:pic>
      <p:pic>
        <p:nvPicPr>
          <p:cNvPr id="12" name="Picture 11">
            <a:extLst>
              <a:ext uri="{FF2B5EF4-FFF2-40B4-BE49-F238E27FC236}">
                <a16:creationId xmlns:a16="http://schemas.microsoft.com/office/drawing/2014/main" id="{F2B1ACED-F90D-E3D8-A0B6-9EFDFD1103A9}"/>
              </a:ext>
            </a:extLst>
          </p:cNvPr>
          <p:cNvPicPr>
            <a:picLocks noChangeAspect="1"/>
          </p:cNvPicPr>
          <p:nvPr/>
        </p:nvPicPr>
        <p:blipFill>
          <a:blip r:embed="rId5"/>
          <a:srcRect l="59873" t="32941" r="4486" b="21774"/>
          <a:stretch>
            <a:fillRect/>
          </a:stretch>
        </p:blipFill>
        <p:spPr>
          <a:xfrm>
            <a:off x="1780115" y="1519497"/>
            <a:ext cx="1301703" cy="1527069"/>
          </a:xfrm>
          <a:prstGeom prst="rect">
            <a:avLst/>
          </a:prstGeom>
        </p:spPr>
      </p:pic>
      <p:pic>
        <p:nvPicPr>
          <p:cNvPr id="3" name="Picture 2">
            <a:extLst>
              <a:ext uri="{FF2B5EF4-FFF2-40B4-BE49-F238E27FC236}">
                <a16:creationId xmlns:a16="http://schemas.microsoft.com/office/drawing/2014/main" id="{7A8FF55D-B996-9DD0-2F3F-FC7C36D0A656}"/>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3210966" y="1519497"/>
            <a:ext cx="1546841" cy="1503306"/>
          </a:xfrm>
          <a:prstGeom prst="rect">
            <a:avLst/>
          </a:prstGeom>
        </p:spPr>
      </p:pic>
    </p:spTree>
    <p:extLst>
      <p:ext uri="{BB962C8B-B14F-4D97-AF65-F5344CB8AC3E}">
        <p14:creationId xmlns:p14="http://schemas.microsoft.com/office/powerpoint/2010/main" val="3691939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A49A6EC72FB3458CB853956A284F0B" ma:contentTypeVersion="21" ma:contentTypeDescription="Create a new document." ma:contentTypeScope="" ma:versionID="ae3747785fc7532e6ab406ad9a9b83bd">
  <xsd:schema xmlns:xsd="http://www.w3.org/2001/XMLSchema" xmlns:xs="http://www.w3.org/2001/XMLSchema" xmlns:p="http://schemas.microsoft.com/office/2006/metadata/properties" xmlns:ns1="http://schemas.microsoft.com/sharepoint/v3" xmlns:ns2="1cc60a1c-d6c3-417b-b7a2-c7f588eb9d36" xmlns:ns3="dab3547d-fd9d-40a3-bcb8-a4bdffa3ee62" targetNamespace="http://schemas.microsoft.com/office/2006/metadata/properties" ma:root="true" ma:fieldsID="484202528dbc3d2f1875933ca1ffdda1" ns1:_="" ns2:_="" ns3:_="">
    <xsd:import namespace="http://schemas.microsoft.com/sharepoint/v3"/>
    <xsd:import namespace="1cc60a1c-d6c3-417b-b7a2-c7f588eb9d36"/>
    <xsd:import namespace="dab3547d-fd9d-40a3-bcb8-a4bdffa3ee6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1:_ip_UnifiedCompliancePolicyProperties" minOccurs="0"/>
                <xsd:element ref="ns1:_ip_UnifiedCompliancePolicyUIAc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cc60a1c-d6c3-417b-b7a2-c7f588eb9d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03c62532-5405-4234-8b1a-bb2652944c8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ab3547d-fd9d-40a3-bcb8-a4bdffa3ee6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527d5766-7d13-4251-82d4-520b469f5ef6}" ma:internalName="TaxCatchAll" ma:showField="CatchAllData" ma:web="dab3547d-fd9d-40a3-bcb8-a4bdffa3ee6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SharedWithUsers xmlns="dab3547d-fd9d-40a3-bcb8-a4bdffa3ee62">
      <UserInfo>
        <DisplayName>Mrs E Hollis</DisplayName>
        <AccountId>15</AccountId>
        <AccountType/>
      </UserInfo>
      <UserInfo>
        <DisplayName>Mrs C Bird</DisplayName>
        <AccountId>28</AccountId>
        <AccountType/>
      </UserInfo>
    </SharedWithUsers>
    <TaxCatchAll xmlns="dab3547d-fd9d-40a3-bcb8-a4bdffa3ee62" xsi:nil="true"/>
    <lcf76f155ced4ddcb4097134ff3c332f xmlns="1cc60a1c-d6c3-417b-b7a2-c7f588eb9d3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199671A-3E15-437F-A968-3B98227F7B5D}">
  <ds:schemaRefs>
    <ds:schemaRef ds:uri="http://schemas.microsoft.com/sharepoint/v3/contenttype/forms"/>
  </ds:schemaRefs>
</ds:datastoreItem>
</file>

<file path=customXml/itemProps2.xml><?xml version="1.0" encoding="utf-8"?>
<ds:datastoreItem xmlns:ds="http://schemas.openxmlformats.org/officeDocument/2006/customXml" ds:itemID="{5EC71822-869B-413C-9321-9AE225D2E8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1cc60a1c-d6c3-417b-b7a2-c7f588eb9d36"/>
    <ds:schemaRef ds:uri="dab3547d-fd9d-40a3-bcb8-a4bdffa3ee6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8D4CE09-E382-440B-8882-BD0F9CE43279}">
  <ds:schemaRefs>
    <ds:schemaRef ds:uri="http://purl.org/dc/dcmitype/"/>
    <ds:schemaRef ds:uri="http://schemas.microsoft.com/sharepoint/v3"/>
    <ds:schemaRef ds:uri="http://purl.org/dc/elements/1.1/"/>
    <ds:schemaRef ds:uri="http://schemas.openxmlformats.org/package/2006/metadata/core-properties"/>
    <ds:schemaRef ds:uri="http://schemas.microsoft.com/office/infopath/2007/PartnerControls"/>
    <ds:schemaRef ds:uri="http://www.w3.org/XML/1998/namespace"/>
    <ds:schemaRef ds:uri="1cc60a1c-d6c3-417b-b7a2-c7f588eb9d36"/>
    <ds:schemaRef ds:uri="http://purl.org/dc/terms/"/>
    <ds:schemaRef ds:uri="http://schemas.microsoft.com/office/2006/documentManagement/types"/>
    <ds:schemaRef ds:uri="dab3547d-fd9d-40a3-bcb8-a4bdffa3ee62"/>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560</TotalTime>
  <Words>738</Words>
  <Application>Microsoft Office PowerPoint</Application>
  <PresentationFormat>Widescreen</PresentationFormat>
  <Paragraphs>163</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Townsend</dc:creator>
  <cp:lastModifiedBy>Doreen Howie</cp:lastModifiedBy>
  <cp:revision>149</cp:revision>
  <cp:lastPrinted>2020-11-25T15:10:56Z</cp:lastPrinted>
  <dcterms:created xsi:type="dcterms:W3CDTF">2020-11-25T13:20:46Z</dcterms:created>
  <dcterms:modified xsi:type="dcterms:W3CDTF">2026-04-12T10:01:19Z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0x01010079A49A6EC72FB3458CB853956A284F0B</vt:lpwstr>
  </property>
  <property fmtid="{D5CDD505-2E9C-101B-9397-08002B2CF9AE}" pid="3" name="MediaServiceImageTags">
    <vt:lpwstr/>
  </property>
</Properties>
</file>