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99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5803D9-FF53-86B7-F563-CA712DD6FFF5}" v="11" dt="2026-09-02T11:24:55.647"/>
    <p1510:client id="{A64E521A-2D93-1256-1D49-C41CECDA18D0}" v="113" dt="2026-09-02T11:48:29.4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42989-6EBB-4E8C-869C-738CCF2D3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071418-8D31-4FEE-B23A-37FCC5E49A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37A28F0-6B9E-4B2F-9D70-4163E512DBF2}"/>
              </a:ext>
            </a:extLst>
          </p:cNvPr>
          <p:cNvSpPr>
            <a:spLocks noGrp="1"/>
          </p:cNvSpPr>
          <p:nvPr>
            <p:ph type="dt" sz="half" idx="10"/>
          </p:nvPr>
        </p:nvSpPr>
        <p:spPr/>
        <p:txBody>
          <a:bodyPr/>
          <a:lstStyle/>
          <a:p>
            <a:fld id="{03DFC25C-CBE6-4608-9099-1A726E34F5DE}" type="datetimeFigureOut">
              <a:rPr lang="en-GB" smtClean="0"/>
              <a:t>02/09/2026</a:t>
            </a:fld>
            <a:endParaRPr lang="en-GB"/>
          </a:p>
        </p:txBody>
      </p:sp>
      <p:sp>
        <p:nvSpPr>
          <p:cNvPr id="5" name="Footer Placeholder 4">
            <a:extLst>
              <a:ext uri="{FF2B5EF4-FFF2-40B4-BE49-F238E27FC236}">
                <a16:creationId xmlns:a16="http://schemas.microsoft.com/office/drawing/2014/main" id="{4EC66AA2-DA5F-4D01-9FFF-132DC76CF8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D5A3DB-8176-41A0-93C7-5A57D18C270C}"/>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743593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0C2D2-5499-4F0F-BD77-FB0E1F234A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E67958-958C-4705-85D1-1A58B91BA8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7F0077-9FA8-443F-8F2E-FC4EC77B49D3}"/>
              </a:ext>
            </a:extLst>
          </p:cNvPr>
          <p:cNvSpPr>
            <a:spLocks noGrp="1"/>
          </p:cNvSpPr>
          <p:nvPr>
            <p:ph type="dt" sz="half" idx="10"/>
          </p:nvPr>
        </p:nvSpPr>
        <p:spPr/>
        <p:txBody>
          <a:bodyPr/>
          <a:lstStyle/>
          <a:p>
            <a:fld id="{03DFC25C-CBE6-4608-9099-1A726E34F5DE}" type="datetimeFigureOut">
              <a:rPr lang="en-GB" smtClean="0"/>
              <a:t>02/09/2026</a:t>
            </a:fld>
            <a:endParaRPr lang="en-GB"/>
          </a:p>
        </p:txBody>
      </p:sp>
      <p:sp>
        <p:nvSpPr>
          <p:cNvPr id="5" name="Footer Placeholder 4">
            <a:extLst>
              <a:ext uri="{FF2B5EF4-FFF2-40B4-BE49-F238E27FC236}">
                <a16:creationId xmlns:a16="http://schemas.microsoft.com/office/drawing/2014/main" id="{52C9FCC8-C291-4236-B921-53FBC68385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6250E8-CC4F-4121-A556-5EB19DE5DD1F}"/>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952900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6F0C0-48D8-42A5-B06C-07D7EC8E91B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E2E6A3-38C9-4349-80B1-A3D83C0F8A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4A6332-C27F-4905-B422-F787F20B6064}"/>
              </a:ext>
            </a:extLst>
          </p:cNvPr>
          <p:cNvSpPr>
            <a:spLocks noGrp="1"/>
          </p:cNvSpPr>
          <p:nvPr>
            <p:ph type="dt" sz="half" idx="10"/>
          </p:nvPr>
        </p:nvSpPr>
        <p:spPr/>
        <p:txBody>
          <a:bodyPr/>
          <a:lstStyle/>
          <a:p>
            <a:fld id="{03DFC25C-CBE6-4608-9099-1A726E34F5DE}" type="datetimeFigureOut">
              <a:rPr lang="en-GB" smtClean="0"/>
              <a:t>02/09/2026</a:t>
            </a:fld>
            <a:endParaRPr lang="en-GB"/>
          </a:p>
        </p:txBody>
      </p:sp>
      <p:sp>
        <p:nvSpPr>
          <p:cNvPr id="5" name="Footer Placeholder 4">
            <a:extLst>
              <a:ext uri="{FF2B5EF4-FFF2-40B4-BE49-F238E27FC236}">
                <a16:creationId xmlns:a16="http://schemas.microsoft.com/office/drawing/2014/main" id="{AFD19D9A-F202-4582-AFE0-1E22CA2135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D3B7DB-8CE6-429A-90F6-4D69F520F87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99736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22558-59AA-4D35-AB2C-8365F91F46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02436E-7A34-4CF6-8BA8-9F3ECD8A6EC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5CFF86B-824B-4347-AD46-512D48C53F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DEC20EE-C833-465C-AD6A-E736018CB9A3}"/>
              </a:ext>
            </a:extLst>
          </p:cNvPr>
          <p:cNvSpPr>
            <a:spLocks noGrp="1"/>
          </p:cNvSpPr>
          <p:nvPr>
            <p:ph type="dt" sz="half" idx="10"/>
          </p:nvPr>
        </p:nvSpPr>
        <p:spPr/>
        <p:txBody>
          <a:bodyPr/>
          <a:lstStyle/>
          <a:p>
            <a:fld id="{03DFC25C-CBE6-4608-9099-1A726E34F5DE}" type="datetimeFigureOut">
              <a:rPr lang="en-GB" smtClean="0"/>
              <a:t>02/09/2026</a:t>
            </a:fld>
            <a:endParaRPr lang="en-GB"/>
          </a:p>
        </p:txBody>
      </p:sp>
      <p:sp>
        <p:nvSpPr>
          <p:cNvPr id="6" name="Footer Placeholder 5">
            <a:extLst>
              <a:ext uri="{FF2B5EF4-FFF2-40B4-BE49-F238E27FC236}">
                <a16:creationId xmlns:a16="http://schemas.microsoft.com/office/drawing/2014/main" id="{1AE73C75-BE91-4D99-A5C3-065D6EAB47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81CBE9-A9F7-48DA-871C-1AA1BCAF3875}"/>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75026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CFB56-D859-4F72-ABC1-76B91C1D5A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666608-B8C6-4947-9209-10AC2264A8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4B21E01-9D8D-4450-9BD2-1F7B0B915F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465348-361E-4A98-A6CC-EF35B78C88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35C587-3C91-49F0-BECF-ED22F0AD7D1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EF25CDC-2DE5-40BB-83F4-ECACE2A213FE}"/>
              </a:ext>
            </a:extLst>
          </p:cNvPr>
          <p:cNvSpPr>
            <a:spLocks noGrp="1"/>
          </p:cNvSpPr>
          <p:nvPr>
            <p:ph type="dt" sz="half" idx="10"/>
          </p:nvPr>
        </p:nvSpPr>
        <p:spPr/>
        <p:txBody>
          <a:bodyPr/>
          <a:lstStyle/>
          <a:p>
            <a:fld id="{03DFC25C-CBE6-4608-9099-1A726E34F5DE}" type="datetimeFigureOut">
              <a:rPr lang="en-GB" smtClean="0"/>
              <a:t>02/09/2026</a:t>
            </a:fld>
            <a:endParaRPr lang="en-GB"/>
          </a:p>
        </p:txBody>
      </p:sp>
      <p:sp>
        <p:nvSpPr>
          <p:cNvPr id="8" name="Footer Placeholder 7">
            <a:extLst>
              <a:ext uri="{FF2B5EF4-FFF2-40B4-BE49-F238E27FC236}">
                <a16:creationId xmlns:a16="http://schemas.microsoft.com/office/drawing/2014/main" id="{D179BE17-6500-4E33-A419-BE81CB75CF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5DAEEF5-45A5-4CE0-B917-A6193D22C6A3}"/>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97039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4F81E-2BFE-416F-BD03-99C7B9352A8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7C9614-5773-45A0-B3F9-8682BDC0F1D2}"/>
              </a:ext>
            </a:extLst>
          </p:cNvPr>
          <p:cNvSpPr>
            <a:spLocks noGrp="1"/>
          </p:cNvSpPr>
          <p:nvPr>
            <p:ph type="dt" sz="half" idx="10"/>
          </p:nvPr>
        </p:nvSpPr>
        <p:spPr/>
        <p:txBody>
          <a:bodyPr/>
          <a:lstStyle/>
          <a:p>
            <a:fld id="{03DFC25C-CBE6-4608-9099-1A726E34F5DE}" type="datetimeFigureOut">
              <a:rPr lang="en-GB" smtClean="0"/>
              <a:t>02/09/2026</a:t>
            </a:fld>
            <a:endParaRPr lang="en-GB"/>
          </a:p>
        </p:txBody>
      </p:sp>
      <p:sp>
        <p:nvSpPr>
          <p:cNvPr id="4" name="Footer Placeholder 3">
            <a:extLst>
              <a:ext uri="{FF2B5EF4-FFF2-40B4-BE49-F238E27FC236}">
                <a16:creationId xmlns:a16="http://schemas.microsoft.com/office/drawing/2014/main" id="{68FF9524-FD40-4700-8800-3F9F2E636E7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BF47FD8-5830-471A-A821-85B7AC9934A9}"/>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15692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133EA9-0FD6-4EE0-8559-2CD73C67FBE0}"/>
              </a:ext>
            </a:extLst>
          </p:cNvPr>
          <p:cNvSpPr>
            <a:spLocks noGrp="1"/>
          </p:cNvSpPr>
          <p:nvPr>
            <p:ph type="dt" sz="half" idx="10"/>
          </p:nvPr>
        </p:nvSpPr>
        <p:spPr/>
        <p:txBody>
          <a:bodyPr/>
          <a:lstStyle/>
          <a:p>
            <a:fld id="{03DFC25C-CBE6-4608-9099-1A726E34F5DE}" type="datetimeFigureOut">
              <a:rPr lang="en-GB" smtClean="0"/>
              <a:t>02/09/2026</a:t>
            </a:fld>
            <a:endParaRPr lang="en-GB"/>
          </a:p>
        </p:txBody>
      </p:sp>
      <p:sp>
        <p:nvSpPr>
          <p:cNvPr id="3" name="Footer Placeholder 2">
            <a:extLst>
              <a:ext uri="{FF2B5EF4-FFF2-40B4-BE49-F238E27FC236}">
                <a16:creationId xmlns:a16="http://schemas.microsoft.com/office/drawing/2014/main" id="{0B5D7F4B-F779-4211-8EA1-A24715872DB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0A574D-9F3E-4B20-A223-5803005640E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84000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CF19E-F7F3-4AA3-8FF8-A36785DB2C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16E8EFC-8F62-4D1E-BC0E-50657A747F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0ACD7B-A59C-43E3-8C67-EC9B4E11BB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B1437D-3B16-4066-8F49-45BA3C08497C}"/>
              </a:ext>
            </a:extLst>
          </p:cNvPr>
          <p:cNvSpPr>
            <a:spLocks noGrp="1"/>
          </p:cNvSpPr>
          <p:nvPr>
            <p:ph type="dt" sz="half" idx="10"/>
          </p:nvPr>
        </p:nvSpPr>
        <p:spPr/>
        <p:txBody>
          <a:bodyPr/>
          <a:lstStyle/>
          <a:p>
            <a:fld id="{03DFC25C-CBE6-4608-9099-1A726E34F5DE}" type="datetimeFigureOut">
              <a:rPr lang="en-GB" smtClean="0"/>
              <a:t>02/09/2026</a:t>
            </a:fld>
            <a:endParaRPr lang="en-GB"/>
          </a:p>
        </p:txBody>
      </p:sp>
      <p:sp>
        <p:nvSpPr>
          <p:cNvPr id="6" name="Footer Placeholder 5">
            <a:extLst>
              <a:ext uri="{FF2B5EF4-FFF2-40B4-BE49-F238E27FC236}">
                <a16:creationId xmlns:a16="http://schemas.microsoft.com/office/drawing/2014/main" id="{B8CD5ED3-19A8-4B47-8621-0BCFD51EE2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B4E1F0-AEC5-47FB-9CA7-20CD2CBC4840}"/>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580655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29818-D145-4D66-8131-7BD474716B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C58342-1AF9-498C-945A-B22C2D5A84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C3BE7F8-C8A6-4F36-B8E8-9872379DCF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B71F73-96CF-4ABF-9F91-3258C8CC0B5A}"/>
              </a:ext>
            </a:extLst>
          </p:cNvPr>
          <p:cNvSpPr>
            <a:spLocks noGrp="1"/>
          </p:cNvSpPr>
          <p:nvPr>
            <p:ph type="dt" sz="half" idx="10"/>
          </p:nvPr>
        </p:nvSpPr>
        <p:spPr/>
        <p:txBody>
          <a:bodyPr/>
          <a:lstStyle/>
          <a:p>
            <a:fld id="{03DFC25C-CBE6-4608-9099-1A726E34F5DE}" type="datetimeFigureOut">
              <a:rPr lang="en-GB" smtClean="0"/>
              <a:t>02/09/2026</a:t>
            </a:fld>
            <a:endParaRPr lang="en-GB"/>
          </a:p>
        </p:txBody>
      </p:sp>
      <p:sp>
        <p:nvSpPr>
          <p:cNvPr id="6" name="Footer Placeholder 5">
            <a:extLst>
              <a:ext uri="{FF2B5EF4-FFF2-40B4-BE49-F238E27FC236}">
                <a16:creationId xmlns:a16="http://schemas.microsoft.com/office/drawing/2014/main" id="{44B8C724-38CD-469D-88E8-857614DC8D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134F2F-DBBF-4513-961E-1B1DEEEB2EB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02031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5E6E7-5523-44C7-885C-DA8D6F478FC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12A6C8-1853-49CF-A07D-84E7EAE9FEB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435C8A-F12E-43E9-AAC0-EFB4C13A70A5}"/>
              </a:ext>
            </a:extLst>
          </p:cNvPr>
          <p:cNvSpPr>
            <a:spLocks noGrp="1"/>
          </p:cNvSpPr>
          <p:nvPr>
            <p:ph type="dt" sz="half" idx="10"/>
          </p:nvPr>
        </p:nvSpPr>
        <p:spPr/>
        <p:txBody>
          <a:bodyPr/>
          <a:lstStyle/>
          <a:p>
            <a:fld id="{03DFC25C-CBE6-4608-9099-1A726E34F5DE}" type="datetimeFigureOut">
              <a:rPr lang="en-GB" smtClean="0"/>
              <a:t>02/09/2026</a:t>
            </a:fld>
            <a:endParaRPr lang="en-GB"/>
          </a:p>
        </p:txBody>
      </p:sp>
      <p:sp>
        <p:nvSpPr>
          <p:cNvPr id="5" name="Footer Placeholder 4">
            <a:extLst>
              <a:ext uri="{FF2B5EF4-FFF2-40B4-BE49-F238E27FC236}">
                <a16:creationId xmlns:a16="http://schemas.microsoft.com/office/drawing/2014/main" id="{AEEEB9DE-D6A0-4550-ACCB-1AABBA8A45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8F33C6-4EF6-4327-92EB-179BCE2278AB}"/>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055335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C82833-F0EB-4C8A-9EBB-3F4B41E0ED7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3C77BA-8547-4B24-9529-DC9998BE44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C1902F-6648-4845-BE53-664FE30D1F27}"/>
              </a:ext>
            </a:extLst>
          </p:cNvPr>
          <p:cNvSpPr>
            <a:spLocks noGrp="1"/>
          </p:cNvSpPr>
          <p:nvPr>
            <p:ph type="dt" sz="half" idx="10"/>
          </p:nvPr>
        </p:nvSpPr>
        <p:spPr/>
        <p:txBody>
          <a:bodyPr/>
          <a:lstStyle/>
          <a:p>
            <a:fld id="{03DFC25C-CBE6-4608-9099-1A726E34F5DE}" type="datetimeFigureOut">
              <a:rPr lang="en-GB" smtClean="0"/>
              <a:t>02/09/2026</a:t>
            </a:fld>
            <a:endParaRPr lang="en-GB"/>
          </a:p>
        </p:txBody>
      </p:sp>
      <p:sp>
        <p:nvSpPr>
          <p:cNvPr id="5" name="Footer Placeholder 4">
            <a:extLst>
              <a:ext uri="{FF2B5EF4-FFF2-40B4-BE49-F238E27FC236}">
                <a16:creationId xmlns:a16="http://schemas.microsoft.com/office/drawing/2014/main" id="{55B0F013-5F5F-4D66-8FA9-11FB3FEB2B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6987C8-434F-40C8-B686-53E278C5775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12044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266101-A7A8-4D09-9309-DB3530852DE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767BD3-826C-4EBD-A8EE-181853475F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3C538F-B677-42BC-8367-520ED17C74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DFC25C-CBE6-4608-9099-1A726E34F5DE}" type="datetimeFigureOut">
              <a:rPr lang="en-GB" smtClean="0"/>
              <a:t>02/09/2026</a:t>
            </a:fld>
            <a:endParaRPr lang="en-GB"/>
          </a:p>
        </p:txBody>
      </p:sp>
      <p:sp>
        <p:nvSpPr>
          <p:cNvPr id="5" name="Footer Placeholder 4">
            <a:extLst>
              <a:ext uri="{FF2B5EF4-FFF2-40B4-BE49-F238E27FC236}">
                <a16:creationId xmlns:a16="http://schemas.microsoft.com/office/drawing/2014/main" id="{214A299F-2E1F-4E3E-9286-CA83D0EAAE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C72EE94-C524-48E7-8C2B-0D46D365FE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2DE5D-696C-4EA3-B7DF-DABAB075DA03}" type="slidenum">
              <a:rPr lang="en-GB" smtClean="0"/>
              <a:t>‹#›</a:t>
            </a:fld>
            <a:endParaRPr lang="en-GB"/>
          </a:p>
        </p:txBody>
      </p:sp>
    </p:spTree>
    <p:extLst>
      <p:ext uri="{BB962C8B-B14F-4D97-AF65-F5344CB8AC3E}">
        <p14:creationId xmlns:p14="http://schemas.microsoft.com/office/powerpoint/2010/main" val="3288019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Rectangle: Diagonal Corners Rounded 53">
            <a:extLst>
              <a:ext uri="{FF2B5EF4-FFF2-40B4-BE49-F238E27FC236}">
                <a16:creationId xmlns:a16="http://schemas.microsoft.com/office/drawing/2014/main" id="{4F1CF23B-F0A9-7CA0-7C0E-EAFCB8BEB839}"/>
              </a:ext>
            </a:extLst>
          </p:cNvPr>
          <p:cNvSpPr/>
          <p:nvPr/>
        </p:nvSpPr>
        <p:spPr>
          <a:xfrm>
            <a:off x="354046" y="3631122"/>
            <a:ext cx="2723506" cy="3140656"/>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200">
                <a:solidFill>
                  <a:schemeClr val="tx1"/>
                </a:solidFill>
                <a:latin typeface="Arial" panose="020B0604020202020204" pitchFamily="34" charset="0"/>
                <a:cs typeface="Arial" panose="020B0604020202020204" pitchFamily="34" charset="0"/>
              </a:rPr>
              <a:t>This term, we will begin with exciting portal stories, developing our skills in creating vivid settings and using descriptive language to bring imaginary worlds to life. We will explore how writers create atmosphere through powerful vocabulary, sensory details and carefully chosen sentence structures. We will then become journalists, exploring the features of newspaper reports before planning and writing our own reports about a mysterious event.</a:t>
            </a:r>
          </a:p>
        </p:txBody>
      </p:sp>
      <p:sp>
        <p:nvSpPr>
          <p:cNvPr id="52" name="Rectangle: Diagonal Corners Rounded 51">
            <a:extLst>
              <a:ext uri="{FF2B5EF4-FFF2-40B4-BE49-F238E27FC236}">
                <a16:creationId xmlns:a16="http://schemas.microsoft.com/office/drawing/2014/main" id="{548DA43B-7F69-6E27-177D-BC663A95B68F}"/>
              </a:ext>
            </a:extLst>
          </p:cNvPr>
          <p:cNvSpPr/>
          <p:nvPr/>
        </p:nvSpPr>
        <p:spPr>
          <a:xfrm>
            <a:off x="3341374" y="3621361"/>
            <a:ext cx="2723506" cy="3140656"/>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a:solidFill>
                <a:schemeClr val="tx1"/>
              </a:solidFill>
              <a:latin typeface="Arial" panose="020B0604020202020204" pitchFamily="34" charset="0"/>
              <a:cs typeface="Arial" panose="020B0604020202020204" pitchFamily="34" charset="0"/>
            </a:endParaRPr>
          </a:p>
          <a:p>
            <a:r>
              <a:rPr lang="en-GB" sz="1200">
                <a:solidFill>
                  <a:schemeClr val="tx1"/>
                </a:solidFill>
                <a:latin typeface="Arial" panose="020B0604020202020204" pitchFamily="34" charset="0"/>
                <a:cs typeface="Arial" panose="020B0604020202020204" pitchFamily="34" charset="0"/>
              </a:rPr>
              <a:t>In Maths this term, we will develop our number knowledge, focusing on place value, addition and subtraction. Year 2 will work with numbers to 100, Year 3 with numbers to 1,000, and Year 4 with numbers to 10,000. All year groups will develop their addition and subtraction skills, learning efficient methods and strategies. We will use practical resources, problem-solving and reasoning tasks to deepen understanding and build confidence with numbers.</a:t>
            </a:r>
          </a:p>
        </p:txBody>
      </p:sp>
      <p:sp>
        <p:nvSpPr>
          <p:cNvPr id="50" name="Rectangle: Diagonal Corners Rounded 49">
            <a:extLst>
              <a:ext uri="{FF2B5EF4-FFF2-40B4-BE49-F238E27FC236}">
                <a16:creationId xmlns:a16="http://schemas.microsoft.com/office/drawing/2014/main" id="{D1BFF228-95CF-428D-7E23-1017FB9BC60A}"/>
              </a:ext>
            </a:extLst>
          </p:cNvPr>
          <p:cNvSpPr/>
          <p:nvPr/>
        </p:nvSpPr>
        <p:spPr>
          <a:xfrm>
            <a:off x="6324989" y="3631122"/>
            <a:ext cx="2723506" cy="3140656"/>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200">
                <a:solidFill>
                  <a:schemeClr val="tx1"/>
                </a:solidFill>
                <a:latin typeface="Arial"/>
                <a:cs typeface="Arial"/>
              </a:rPr>
              <a:t>This half term, we will be finding out about nutrition and movement. The children will be exploring skeletons, what bones and muscles are used for and why food is essential for animals and humans. They will develop their knowledge of the main food groups and consider what is needed to make a healthy, blaanced diet.</a:t>
            </a:r>
          </a:p>
        </p:txBody>
      </p:sp>
      <p:sp>
        <p:nvSpPr>
          <p:cNvPr id="4" name="Rectangle: Diagonal Corners Rounded 3">
            <a:extLst>
              <a:ext uri="{FF2B5EF4-FFF2-40B4-BE49-F238E27FC236}">
                <a16:creationId xmlns:a16="http://schemas.microsoft.com/office/drawing/2014/main" id="{07F67C1E-67BC-423C-B50A-3FD4CE969179}"/>
              </a:ext>
            </a:extLst>
          </p:cNvPr>
          <p:cNvSpPr/>
          <p:nvPr/>
        </p:nvSpPr>
        <p:spPr>
          <a:xfrm>
            <a:off x="4768599" y="195728"/>
            <a:ext cx="3694895" cy="151643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r>
              <a:rPr lang="en-GB" sz="1200" i="0" kern="1200">
                <a:solidFill>
                  <a:srgbClr val="000000"/>
                </a:solidFill>
                <a:latin typeface="Arial"/>
                <a:ea typeface="+mn-ea"/>
                <a:cs typeface="Arial"/>
              </a:rPr>
              <a:t>This term we will be</a:t>
            </a:r>
            <a:r>
              <a:rPr lang="en-GB" sz="1200" kern="1200">
                <a:solidFill>
                  <a:srgbClr val="000000"/>
                </a:solidFill>
                <a:latin typeface="Arial"/>
                <a:ea typeface="+mn-ea"/>
                <a:cs typeface="Arial"/>
              </a:rPr>
              <a:t> focusing on families and relationships. The children will be learning how to resolve problems, the impact of bullying, stereotypes and how to create boundaries.</a:t>
            </a:r>
            <a:endParaRPr lang="en-GB" sz="1200">
              <a:solidFill>
                <a:schemeClr val="tx1"/>
              </a:solidFill>
              <a:latin typeface="Arial"/>
              <a:cs typeface="Arial"/>
            </a:endParaRPr>
          </a:p>
        </p:txBody>
      </p:sp>
      <p:sp>
        <p:nvSpPr>
          <p:cNvPr id="6" name="Rectangle: Diagonal Corners Rounded 5">
            <a:extLst>
              <a:ext uri="{FF2B5EF4-FFF2-40B4-BE49-F238E27FC236}">
                <a16:creationId xmlns:a16="http://schemas.microsoft.com/office/drawing/2014/main" id="{7856E210-7F01-45D8-BB63-D74C71EFFB9B}"/>
              </a:ext>
            </a:extLst>
          </p:cNvPr>
          <p:cNvSpPr/>
          <p:nvPr/>
        </p:nvSpPr>
        <p:spPr>
          <a:xfrm>
            <a:off x="66675" y="190500"/>
            <a:ext cx="4523071" cy="1114295"/>
          </a:xfrm>
          <a:prstGeom prst="round2DiagRect">
            <a:avLst/>
          </a:prstGeom>
          <a:solidFill>
            <a:srgbClr val="7030A0"/>
          </a:solidFill>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a:r>
              <a:rPr lang="en-GB" b="1">
                <a:solidFill>
                  <a:schemeClr val="bg1"/>
                </a:solidFill>
                <a:latin typeface="Bradley Hand ITC"/>
                <a:cs typeface="Calibri"/>
              </a:rPr>
              <a:t>Class 2</a:t>
            </a:r>
          </a:p>
          <a:p>
            <a:pPr algn="ctr"/>
            <a:r>
              <a:rPr lang="en-GB" b="1">
                <a:solidFill>
                  <a:schemeClr val="bg1"/>
                </a:solidFill>
                <a:latin typeface="Bradley Hand ITC"/>
              </a:rPr>
              <a:t>Autumn Term 1 2026</a:t>
            </a:r>
            <a:endParaRPr lang="en-GB" b="1">
              <a:solidFill>
                <a:schemeClr val="bg1"/>
              </a:solidFill>
              <a:latin typeface="Bradley Hand ITC"/>
              <a:cs typeface="Calibri"/>
            </a:endParaRPr>
          </a:p>
        </p:txBody>
      </p:sp>
      <p:pic>
        <p:nvPicPr>
          <p:cNvPr id="1026" name="Picture 2">
            <a:extLst>
              <a:ext uri="{FF2B5EF4-FFF2-40B4-BE49-F238E27FC236}">
                <a16:creationId xmlns:a16="http://schemas.microsoft.com/office/drawing/2014/main" id="{FF92CED5-5503-4916-8791-1F6BDA326B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8" y="304800"/>
            <a:ext cx="904875" cy="933450"/>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a:extLst>
              <a:ext uri="{FF2B5EF4-FFF2-40B4-BE49-F238E27FC236}">
                <a16:creationId xmlns:a16="http://schemas.microsoft.com/office/drawing/2014/main" id="{A644D98D-7C10-4BFE-95BD-F631AB22B3B1}"/>
              </a:ext>
            </a:extLst>
          </p:cNvPr>
          <p:cNvSpPr/>
          <p:nvPr/>
        </p:nvSpPr>
        <p:spPr>
          <a:xfrm>
            <a:off x="638678" y="357323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Bradley Hand ITC"/>
              </a:rPr>
              <a:t>English</a:t>
            </a:r>
          </a:p>
        </p:txBody>
      </p:sp>
      <p:sp>
        <p:nvSpPr>
          <p:cNvPr id="16" name="Rectangle 15">
            <a:extLst>
              <a:ext uri="{FF2B5EF4-FFF2-40B4-BE49-F238E27FC236}">
                <a16:creationId xmlns:a16="http://schemas.microsoft.com/office/drawing/2014/main" id="{13E581B5-718F-4DB8-AD76-080860290E83}"/>
              </a:ext>
            </a:extLst>
          </p:cNvPr>
          <p:cNvSpPr/>
          <p:nvPr/>
        </p:nvSpPr>
        <p:spPr>
          <a:xfrm>
            <a:off x="3827802" y="3562182"/>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Bradley Hand ITC"/>
              </a:rPr>
              <a:t>Maths</a:t>
            </a:r>
          </a:p>
        </p:txBody>
      </p:sp>
      <p:sp>
        <p:nvSpPr>
          <p:cNvPr id="18" name="Rectangle: Diagonal Corners Rounded 17">
            <a:extLst>
              <a:ext uri="{FF2B5EF4-FFF2-40B4-BE49-F238E27FC236}">
                <a16:creationId xmlns:a16="http://schemas.microsoft.com/office/drawing/2014/main" id="{6C1FD904-B556-455E-A5A6-D52A6A7A83A2}"/>
              </a:ext>
            </a:extLst>
          </p:cNvPr>
          <p:cNvSpPr/>
          <p:nvPr/>
        </p:nvSpPr>
        <p:spPr>
          <a:xfrm>
            <a:off x="9260712" y="3596585"/>
            <a:ext cx="2723506" cy="3140656"/>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a:solidFill>
                <a:schemeClr val="tx1"/>
              </a:solidFill>
              <a:latin typeface="Arial" panose="020B0604020202020204" pitchFamily="34" charset="0"/>
              <a:cs typeface="Arial" panose="020B0604020202020204" pitchFamily="34" charset="0"/>
            </a:endParaRPr>
          </a:p>
          <a:p>
            <a:r>
              <a:rPr lang="en-GB" sz="1200">
                <a:solidFill>
                  <a:schemeClr val="tx1"/>
                </a:solidFill>
                <a:latin typeface="Arial" panose="020B0604020202020204" pitchFamily="34" charset="0"/>
                <a:cs typeface="Arial" panose="020B0604020202020204" pitchFamily="34" charset="0"/>
              </a:rPr>
              <a:t>This half term, children will become prehistoric artists as they explore cave paintings, charcoal drawing and natural pigments. They will investigate how early humans used art to tell stories, experiment with painting techniques and work collaboratively to create cave-style artwork inspired by the Stone Age. They will develop their understanding of texture, colour, shape and line while exploring how artists communicate without words.</a:t>
            </a:r>
          </a:p>
        </p:txBody>
      </p:sp>
      <p:sp>
        <p:nvSpPr>
          <p:cNvPr id="19" name="Rectangle 18">
            <a:extLst>
              <a:ext uri="{FF2B5EF4-FFF2-40B4-BE49-F238E27FC236}">
                <a16:creationId xmlns:a16="http://schemas.microsoft.com/office/drawing/2014/main" id="{AA99272C-FF5C-4299-B3F9-A9CF9C715549}"/>
              </a:ext>
            </a:extLst>
          </p:cNvPr>
          <p:cNvSpPr/>
          <p:nvPr/>
        </p:nvSpPr>
        <p:spPr>
          <a:xfrm>
            <a:off x="9685146" y="3559113"/>
            <a:ext cx="2090738" cy="31671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Bradley Hand ITC"/>
              </a:rPr>
              <a:t>Art &amp; DT </a:t>
            </a:r>
          </a:p>
        </p:txBody>
      </p:sp>
      <p:sp>
        <p:nvSpPr>
          <p:cNvPr id="20" name="Rectangle: Diagonal Corners Rounded 19">
            <a:extLst>
              <a:ext uri="{FF2B5EF4-FFF2-40B4-BE49-F238E27FC236}">
                <a16:creationId xmlns:a16="http://schemas.microsoft.com/office/drawing/2014/main" id="{B4B6D7DE-38F7-4745-AFC0-82269939B67E}"/>
              </a:ext>
            </a:extLst>
          </p:cNvPr>
          <p:cNvSpPr/>
          <p:nvPr/>
        </p:nvSpPr>
        <p:spPr>
          <a:xfrm>
            <a:off x="8605975" y="1800227"/>
            <a:ext cx="3378243" cy="1618335"/>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200">
                <a:solidFill>
                  <a:schemeClr val="tx1"/>
                </a:solidFill>
                <a:latin typeface="Arial"/>
                <a:cs typeface="Arial"/>
              </a:rPr>
              <a:t>In PE this term, children will develop their balance and coordination, applying these skills to fundamental movements. They will practise moving with control, confidence and increasing agility.</a:t>
            </a:r>
            <a:endParaRPr lang="en-US" sz="1200">
              <a:solidFill>
                <a:schemeClr val="tx1"/>
              </a:solidFill>
              <a:latin typeface="Arial"/>
              <a:cs typeface="Arial"/>
            </a:endParaRPr>
          </a:p>
        </p:txBody>
      </p:sp>
      <p:sp>
        <p:nvSpPr>
          <p:cNvPr id="22" name="Rectangle: Diagonal Corners Rounded 21">
            <a:extLst>
              <a:ext uri="{FF2B5EF4-FFF2-40B4-BE49-F238E27FC236}">
                <a16:creationId xmlns:a16="http://schemas.microsoft.com/office/drawing/2014/main" id="{3044C595-3883-4711-8CB6-7B33AC6BA8C2}"/>
              </a:ext>
            </a:extLst>
          </p:cNvPr>
          <p:cNvSpPr/>
          <p:nvPr/>
        </p:nvSpPr>
        <p:spPr>
          <a:xfrm>
            <a:off x="4651300" y="1824667"/>
            <a:ext cx="3764569" cy="1601048"/>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a:solidFill>
                <a:schemeClr val="tx1"/>
              </a:solidFill>
              <a:latin typeface="Arial"/>
              <a:cs typeface="Arial"/>
            </a:endParaRPr>
          </a:p>
          <a:p>
            <a:endParaRPr lang="en-GB" sz="1200">
              <a:solidFill>
                <a:schemeClr val="tx1"/>
              </a:solidFill>
              <a:latin typeface="Arial"/>
              <a:cs typeface="Arial"/>
            </a:endParaRPr>
          </a:p>
          <a:p>
            <a:r>
              <a:rPr lang="en-GB" sz="1200">
                <a:solidFill>
                  <a:schemeClr val="tx1"/>
                </a:solidFill>
                <a:latin typeface="Arial"/>
                <a:cs typeface="Arial"/>
              </a:rPr>
              <a:t>T</a:t>
            </a:r>
            <a:r>
              <a:rPr lang="en-GB" sz="1200">
                <a:solidFill>
                  <a:schemeClr val="tx1"/>
                </a:solidFill>
                <a:latin typeface="Arial"/>
                <a:ea typeface="+mn-lt"/>
                <a:cs typeface="Arial"/>
              </a:rPr>
              <a:t>his term in RE, children will explore how and why people show commitment during the journey of life. They will explore different religious ideas about commitment to faith and identify the ways people demonstrate their commitment.</a:t>
            </a:r>
            <a:endParaRPr lang="en-GB" sz="1200">
              <a:solidFill>
                <a:schemeClr val="tx1"/>
              </a:solidFill>
              <a:latin typeface="Arial"/>
              <a:ea typeface="Calibri"/>
              <a:cs typeface="Arial"/>
            </a:endParaRPr>
          </a:p>
        </p:txBody>
      </p:sp>
      <p:sp>
        <p:nvSpPr>
          <p:cNvPr id="30" name="Rectangle: Diagonal Corners Rounded 29">
            <a:extLst>
              <a:ext uri="{FF2B5EF4-FFF2-40B4-BE49-F238E27FC236}">
                <a16:creationId xmlns:a16="http://schemas.microsoft.com/office/drawing/2014/main" id="{92B2FAB4-9321-4447-A5BB-832B17E016F8}"/>
              </a:ext>
            </a:extLst>
          </p:cNvPr>
          <p:cNvSpPr/>
          <p:nvPr/>
        </p:nvSpPr>
        <p:spPr>
          <a:xfrm>
            <a:off x="8601310" y="133807"/>
            <a:ext cx="3387572" cy="152586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a:solidFill>
                <a:schemeClr val="tx1"/>
              </a:solidFill>
              <a:latin typeface="Arial" panose="020B0604020202020204" pitchFamily="34" charset="0"/>
              <a:cs typeface="Arial" panose="020B0604020202020204" pitchFamily="34" charset="0"/>
            </a:endParaRPr>
          </a:p>
          <a:p>
            <a:r>
              <a:rPr lang="en-GB" sz="1200">
                <a:solidFill>
                  <a:schemeClr val="tx1"/>
                </a:solidFill>
                <a:latin typeface="Arial" panose="020B0604020202020204" pitchFamily="34" charset="0"/>
                <a:cs typeface="Arial" panose="020B0604020202020204" pitchFamily="34" charset="0"/>
              </a:rPr>
              <a:t>In computing, children will learn how technology helps us communicate around the world. They will develop emailing skills by sending messages, adding attachments and exploring online safety. Along the way, they will discover the importance of kindness, respect and recognising unsafe emails.</a:t>
            </a:r>
          </a:p>
        </p:txBody>
      </p:sp>
      <p:sp>
        <p:nvSpPr>
          <p:cNvPr id="26" name="Rectangle: Diagonal Corners Rounded 25">
            <a:extLst>
              <a:ext uri="{FF2B5EF4-FFF2-40B4-BE49-F238E27FC236}">
                <a16:creationId xmlns:a16="http://schemas.microsoft.com/office/drawing/2014/main" id="{704227D4-9261-4959-82C9-80E8E4867FD0}"/>
              </a:ext>
            </a:extLst>
          </p:cNvPr>
          <p:cNvSpPr/>
          <p:nvPr/>
        </p:nvSpPr>
        <p:spPr>
          <a:xfrm>
            <a:off x="142901" y="1666311"/>
            <a:ext cx="4318293" cy="179191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200">
                <a:solidFill>
                  <a:schemeClr val="tx1"/>
                </a:solidFill>
                <a:latin typeface="Arial"/>
                <a:ea typeface="+mn-lt"/>
                <a:cs typeface="Arial"/>
              </a:rPr>
              <a:t>Children will explore how people lived during the Stone, Bronze and Iron Ages, comparing homes, tools, farming, technology and trade. They will use archaeological evidence to investigate how life changed over time and discover what was happening in and around Towcester before the Romans arrived, developing their skills as historical detectives.</a:t>
            </a:r>
            <a:endParaRPr lang="en-US" sz="1200">
              <a:solidFill>
                <a:schemeClr val="tx1"/>
              </a:solidFill>
              <a:latin typeface="Arial"/>
              <a:cs typeface="Arial"/>
            </a:endParaRPr>
          </a:p>
        </p:txBody>
      </p:sp>
      <p:sp>
        <p:nvSpPr>
          <p:cNvPr id="8" name="Rectangle 7">
            <a:extLst>
              <a:ext uri="{FF2B5EF4-FFF2-40B4-BE49-F238E27FC236}">
                <a16:creationId xmlns:a16="http://schemas.microsoft.com/office/drawing/2014/main" id="{34278F67-60A2-B5D0-13E5-D59F2F1226B8}"/>
              </a:ext>
            </a:extLst>
          </p:cNvPr>
          <p:cNvSpPr/>
          <p:nvPr/>
        </p:nvSpPr>
        <p:spPr>
          <a:xfrm>
            <a:off x="6697648" y="3570515"/>
            <a:ext cx="2090738" cy="31671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Bradley Hand ITC"/>
              </a:rPr>
              <a:t>Science  </a:t>
            </a:r>
          </a:p>
        </p:txBody>
      </p:sp>
      <p:sp>
        <p:nvSpPr>
          <p:cNvPr id="21" name="Rectangle 20">
            <a:extLst>
              <a:ext uri="{FF2B5EF4-FFF2-40B4-BE49-F238E27FC236}">
                <a16:creationId xmlns:a16="http://schemas.microsoft.com/office/drawing/2014/main" id="{5F692366-EAFA-589D-0677-8B09A8A1C4F4}"/>
              </a:ext>
            </a:extLst>
          </p:cNvPr>
          <p:cNvSpPr/>
          <p:nvPr/>
        </p:nvSpPr>
        <p:spPr>
          <a:xfrm>
            <a:off x="5568808" y="1756686"/>
            <a:ext cx="2090738" cy="31671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Bradley Hand ITC"/>
              </a:rPr>
              <a:t>RE</a:t>
            </a:r>
          </a:p>
        </p:txBody>
      </p:sp>
      <p:sp>
        <p:nvSpPr>
          <p:cNvPr id="28" name="Rectangle 27">
            <a:extLst>
              <a:ext uri="{FF2B5EF4-FFF2-40B4-BE49-F238E27FC236}">
                <a16:creationId xmlns:a16="http://schemas.microsoft.com/office/drawing/2014/main" id="{42A12AA5-6515-673A-7C09-CD8154FA5900}"/>
              </a:ext>
            </a:extLst>
          </p:cNvPr>
          <p:cNvSpPr/>
          <p:nvPr/>
        </p:nvSpPr>
        <p:spPr>
          <a:xfrm>
            <a:off x="9484397" y="1762935"/>
            <a:ext cx="2090738" cy="31671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Bradley Hand ITC"/>
              </a:rPr>
              <a:t>PE</a:t>
            </a:r>
          </a:p>
        </p:txBody>
      </p:sp>
      <p:sp>
        <p:nvSpPr>
          <p:cNvPr id="32" name="Rectangle 31">
            <a:extLst>
              <a:ext uri="{FF2B5EF4-FFF2-40B4-BE49-F238E27FC236}">
                <a16:creationId xmlns:a16="http://schemas.microsoft.com/office/drawing/2014/main" id="{ED2290D5-F916-AFBF-82E1-52603A46280F}"/>
              </a:ext>
            </a:extLst>
          </p:cNvPr>
          <p:cNvSpPr/>
          <p:nvPr/>
        </p:nvSpPr>
        <p:spPr>
          <a:xfrm>
            <a:off x="1306564" y="1530668"/>
            <a:ext cx="2090738" cy="31671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Bradley Hand ITC"/>
              </a:rPr>
              <a:t>History  </a:t>
            </a:r>
          </a:p>
        </p:txBody>
      </p:sp>
      <p:sp>
        <p:nvSpPr>
          <p:cNvPr id="34" name="Rectangle 33">
            <a:extLst>
              <a:ext uri="{FF2B5EF4-FFF2-40B4-BE49-F238E27FC236}">
                <a16:creationId xmlns:a16="http://schemas.microsoft.com/office/drawing/2014/main" id="{A7504047-1772-8A49-94D4-C72F0F4F6661}"/>
              </a:ext>
            </a:extLst>
          </p:cNvPr>
          <p:cNvSpPr/>
          <p:nvPr/>
        </p:nvSpPr>
        <p:spPr>
          <a:xfrm>
            <a:off x="5651322" y="93031"/>
            <a:ext cx="2090738" cy="31671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Bradley Hand ITC"/>
              </a:rPr>
              <a:t>PHSE </a:t>
            </a:r>
          </a:p>
        </p:txBody>
      </p:sp>
      <p:sp>
        <p:nvSpPr>
          <p:cNvPr id="36" name="Rectangle 35">
            <a:extLst>
              <a:ext uri="{FF2B5EF4-FFF2-40B4-BE49-F238E27FC236}">
                <a16:creationId xmlns:a16="http://schemas.microsoft.com/office/drawing/2014/main" id="{80FC1CC6-DF03-757A-4B2E-6E8680F811E1}"/>
              </a:ext>
            </a:extLst>
          </p:cNvPr>
          <p:cNvSpPr/>
          <p:nvPr/>
        </p:nvSpPr>
        <p:spPr>
          <a:xfrm>
            <a:off x="9484397" y="37605"/>
            <a:ext cx="2090738" cy="31671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Bradley Hand ITC"/>
              </a:rPr>
              <a:t>Computing  </a:t>
            </a:r>
          </a:p>
        </p:txBody>
      </p:sp>
    </p:spTree>
    <p:extLst>
      <p:ext uri="{BB962C8B-B14F-4D97-AF65-F5344CB8AC3E}">
        <p14:creationId xmlns:p14="http://schemas.microsoft.com/office/powerpoint/2010/main" val="3691939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A49A6EC72FB3458CB853956A284F0B" ma:contentTypeVersion="21" ma:contentTypeDescription="Create a new document." ma:contentTypeScope="" ma:versionID="ae3747785fc7532e6ab406ad9a9b83bd">
  <xsd:schema xmlns:xsd="http://www.w3.org/2001/XMLSchema" xmlns:xs="http://www.w3.org/2001/XMLSchema" xmlns:p="http://schemas.microsoft.com/office/2006/metadata/properties" xmlns:ns1="http://schemas.microsoft.com/sharepoint/v3" xmlns:ns2="1cc60a1c-d6c3-417b-b7a2-c7f588eb9d36" xmlns:ns3="dab3547d-fd9d-40a3-bcb8-a4bdffa3ee62" targetNamespace="http://schemas.microsoft.com/office/2006/metadata/properties" ma:root="true" ma:fieldsID="484202528dbc3d2f1875933ca1ffdda1" ns1:_="" ns2:_="" ns3:_="">
    <xsd:import namespace="http://schemas.microsoft.com/sharepoint/v3"/>
    <xsd:import namespace="1cc60a1c-d6c3-417b-b7a2-c7f588eb9d36"/>
    <xsd:import namespace="dab3547d-fd9d-40a3-bcb8-a4bdffa3ee6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1:_ip_UnifiedCompliancePolicyProperties" minOccurs="0"/>
                <xsd:element ref="ns1:_ip_UnifiedCompliancePolicyUIAc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cc60a1c-d6c3-417b-b7a2-c7f588eb9d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03c62532-5405-4234-8b1a-bb2652944c8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ab3547d-fd9d-40a3-bcb8-a4bdffa3ee6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527d5766-7d13-4251-82d4-520b469f5ef6}" ma:internalName="TaxCatchAll" ma:showField="CatchAllData" ma:web="dab3547d-fd9d-40a3-bcb8-a4bdffa3ee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TaxCatchAll xmlns="dab3547d-fd9d-40a3-bcb8-a4bdffa3ee62" xsi:nil="true"/>
    <lcf76f155ced4ddcb4097134ff3c332f xmlns="1cc60a1c-d6c3-417b-b7a2-c7f588eb9d36">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E70FB3F-7796-42C0-A28D-B19E14643B0C}">
  <ds:schemaRefs>
    <ds:schemaRef ds:uri="1cc60a1c-d6c3-417b-b7a2-c7f588eb9d36"/>
    <ds:schemaRef ds:uri="dab3547d-fd9d-40a3-bcb8-a4bdffa3ee6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571EF77-ED56-4062-93C2-BCD33C75931A}">
  <ds:schemaRefs>
    <ds:schemaRef ds:uri="1cc60a1c-d6c3-417b-b7a2-c7f588eb9d36"/>
    <ds:schemaRef ds:uri="dab3547d-fd9d-40a3-bcb8-a4bdffa3ee6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65C0593F-AA77-42C1-975A-D69ACB6CD25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Slides>
  <Notes>0</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Townsend</dc:creator>
  <cp:revision>4</cp:revision>
  <cp:lastPrinted>2024-04-29T12:17:52Z</cp:lastPrinted>
  <dcterms:created xsi:type="dcterms:W3CDTF">2020-11-25T13:20:46Z</dcterms:created>
  <dcterms:modified xsi:type="dcterms:W3CDTF">2026-09-02T12:06:08Z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0x01010079A49A6EC72FB3458CB853956A284F0B</vt:lpwstr>
  </property>
  <property fmtid="{D5CDD505-2E9C-101B-9397-08002B2CF9AE}" pid="3" name="MediaServiceImageTags">
    <vt:lpwstr/>
  </property>
</Properties>
</file>