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D4BD05-47A7-4771-A9F5-FC8692936F28}" v="391" dt="2026-02-23T16:30:40.808"/>
    <p1510:client id="{B328A7B9-3097-45CA-919E-DCF9326EA67A}" v="6" dt="2026-02-24T08:33:29.136"/>
    <p1510:client id="{B8513E0B-BCAF-4166-856D-8EB3E74170E2}" v="2" dt="2026-02-23T14:44:54.231"/>
    <p1510:client id="{FD637633-E6D2-4A8D-9B55-06EFE82042CA}" v="130" dt="2026-02-23T14:48:53.9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25/02/2026</a:t>
            </a:fld>
            <a:endParaRPr lang="en-GB"/>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25/02/2026</a:t>
            </a:fld>
            <a:endParaRPr lang="en-GB"/>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25/02/2026</a:t>
            </a:fld>
            <a:endParaRPr lang="en-GB"/>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25/02/2026</a:t>
            </a:fld>
            <a:endParaRPr lang="en-GB"/>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25/02/2026</a:t>
            </a:fld>
            <a:endParaRPr lang="en-GB"/>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25/02/2026</a:t>
            </a:fld>
            <a:endParaRPr lang="en-GB"/>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25/02/2026</a:t>
            </a:fld>
            <a:endParaRPr lang="en-GB"/>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25/02/2026</a:t>
            </a:fld>
            <a:endParaRPr lang="en-GB"/>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25/02/2026</a:t>
            </a:fld>
            <a:endParaRPr lang="en-GB"/>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25/02/2026</a:t>
            </a:fld>
            <a:endParaRPr lang="en-GB"/>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25/02/2026</a:t>
            </a:fld>
            <a:endParaRPr lang="en-GB"/>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25/02/2026</a:t>
            </a:fld>
            <a:endParaRPr lang="en-GB"/>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3609A-C8B1-F8A4-DC46-36ECB227207D}"/>
            </a:ext>
          </a:extLst>
        </p:cNvPr>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CE162EAB-4308-938E-4193-9F868AD75ED6}"/>
              </a:ext>
            </a:extLst>
          </p:cNvPr>
          <p:cNvSpPr/>
          <p:nvPr/>
        </p:nvSpPr>
        <p:spPr>
          <a:xfrm>
            <a:off x="4768178" y="219692"/>
            <a:ext cx="3903051" cy="148736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100" dirty="0">
              <a:solidFill>
                <a:schemeClr val="tx1"/>
              </a:solidFill>
              <a:latin typeface="Segoe UI" panose="020B0502040204020203" pitchFamily="34" charset="0"/>
            </a:endParaRPr>
          </a:p>
          <a:p>
            <a:pPr algn="ctr"/>
            <a:endParaRPr lang="en-GB" sz="1100" dirty="0">
              <a:solidFill>
                <a:schemeClr val="tx1"/>
              </a:solidFill>
              <a:latin typeface="Segoe UI" panose="020B0502040204020203" pitchFamily="34" charset="0"/>
            </a:endParaRPr>
          </a:p>
          <a:p>
            <a:pPr algn="ctr"/>
            <a:r>
              <a:rPr lang="en-GB" sz="1100" dirty="0">
                <a:solidFill>
                  <a:schemeClr val="tx1"/>
                </a:solidFill>
                <a:latin typeface="Segoe UI" panose="020B0502040204020203" pitchFamily="34" charset="0"/>
              </a:rPr>
              <a:t>This half term, children are exploring health and wellbeing. They will learn about balanced diets, exercise, identity, personal strengths and consent. Activities include keeping a food and exercise diary, practising relaxation stretches, creating identity art, and designing healthy‑eating presentations to help them understand how to make positive lifestyle choices.</a:t>
            </a:r>
          </a:p>
          <a:p>
            <a:pPr algn="ctr"/>
            <a:endParaRPr lang="en-GB" sz="1200" dirty="0">
              <a:solidFill>
                <a:schemeClr val="tx1"/>
              </a:solidFill>
              <a:ea typeface="+mn-lt"/>
              <a:cs typeface="+mn-lt"/>
            </a:endParaRPr>
          </a:p>
        </p:txBody>
      </p:sp>
      <p:sp>
        <p:nvSpPr>
          <p:cNvPr id="6" name="Rectangle: Diagonal Corners Rounded 5">
            <a:extLst>
              <a:ext uri="{FF2B5EF4-FFF2-40B4-BE49-F238E27FC236}">
                <a16:creationId xmlns:a16="http://schemas.microsoft.com/office/drawing/2014/main" id="{D4A0B449-F319-55EB-C413-E6D69792B034}"/>
              </a:ext>
            </a:extLst>
          </p:cNvPr>
          <p:cNvSpPr/>
          <p:nvPr/>
        </p:nvSpPr>
        <p:spPr>
          <a:xfrm>
            <a:off x="201383" y="225879"/>
            <a:ext cx="4418241" cy="11811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000" b="1" dirty="0">
                <a:solidFill>
                  <a:schemeClr val="bg1"/>
                </a:solidFill>
              </a:rPr>
              <a:t>Rosen class – year 2 </a:t>
            </a:r>
          </a:p>
          <a:p>
            <a:pPr algn="ctr"/>
            <a:r>
              <a:rPr lang="en-GB" sz="2000" b="1" dirty="0">
                <a:solidFill>
                  <a:schemeClr val="bg1"/>
                </a:solidFill>
              </a:rPr>
              <a:t>Spring term 2 </a:t>
            </a:r>
            <a:endParaRPr lang="en-GB" b="1" dirty="0">
              <a:solidFill>
                <a:schemeClr val="bg1"/>
              </a:solidFill>
            </a:endParaRPr>
          </a:p>
        </p:txBody>
      </p:sp>
      <p:pic>
        <p:nvPicPr>
          <p:cNvPr id="1026" name="Picture 2">
            <a:extLst>
              <a:ext uri="{FF2B5EF4-FFF2-40B4-BE49-F238E27FC236}">
                <a16:creationId xmlns:a16="http://schemas.microsoft.com/office/drawing/2014/main" id="{EF1DFDB4-0A80-647A-60F6-F035EBDD16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8158F8C5-3714-68FD-3BAB-EA21FEDA15B5}"/>
              </a:ext>
            </a:extLst>
          </p:cNvPr>
          <p:cNvSpPr/>
          <p:nvPr/>
        </p:nvSpPr>
        <p:spPr>
          <a:xfrm>
            <a:off x="213212" y="3417277"/>
            <a:ext cx="2731746" cy="323109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endParaRPr>
          </a:p>
          <a:p>
            <a:r>
              <a:rPr lang="en-GB" sz="1200" dirty="0">
                <a:solidFill>
                  <a:schemeClr val="tx1"/>
                </a:solidFill>
              </a:rPr>
              <a:t>This term, our focus will be on </a:t>
            </a:r>
            <a:r>
              <a:rPr lang="en-GB" sz="1200" b="1" dirty="0">
                <a:solidFill>
                  <a:schemeClr val="tx1"/>
                </a:solidFill>
              </a:rPr>
              <a:t>explanation texts</a:t>
            </a:r>
            <a:r>
              <a:rPr lang="en-GB" sz="1200" dirty="0">
                <a:solidFill>
                  <a:schemeClr val="tx1"/>
                </a:solidFill>
              </a:rPr>
              <a:t>. We will be using </a:t>
            </a:r>
            <a:r>
              <a:rPr lang="en-GB" sz="1200" i="1" dirty="0">
                <a:solidFill>
                  <a:schemeClr val="tx1"/>
                </a:solidFill>
              </a:rPr>
              <a:t>The Teacher Pleasure Machine</a:t>
            </a:r>
            <a:r>
              <a:rPr lang="en-GB" sz="1200" dirty="0">
                <a:solidFill>
                  <a:schemeClr val="tx1"/>
                </a:solidFill>
              </a:rPr>
              <a:t> by Pie Corbett as our model text to explore the key features of this genre.</a:t>
            </a:r>
          </a:p>
          <a:p>
            <a:r>
              <a:rPr lang="en-GB" sz="1200" dirty="0">
                <a:solidFill>
                  <a:schemeClr val="tx1"/>
                </a:solidFill>
              </a:rPr>
              <a:t>The children will learn how to organise their writing into clear, well-structured paragraphs and will develop their understanding of using appropriate </a:t>
            </a:r>
            <a:r>
              <a:rPr lang="en-GB" sz="1200" b="1" dirty="0">
                <a:solidFill>
                  <a:schemeClr val="tx1"/>
                </a:solidFill>
              </a:rPr>
              <a:t>causal language</a:t>
            </a:r>
            <a:r>
              <a:rPr lang="en-GB" sz="1200" dirty="0">
                <a:solidFill>
                  <a:schemeClr val="tx1"/>
                </a:solidFill>
              </a:rPr>
              <a:t> (such as </a:t>
            </a:r>
            <a:r>
              <a:rPr lang="en-GB" sz="1200" i="1" dirty="0">
                <a:solidFill>
                  <a:schemeClr val="tx1"/>
                </a:solidFill>
              </a:rPr>
              <a:t>because</a:t>
            </a:r>
            <a:r>
              <a:rPr lang="en-GB" sz="1200" dirty="0">
                <a:solidFill>
                  <a:schemeClr val="tx1"/>
                </a:solidFill>
              </a:rPr>
              <a:t>, </a:t>
            </a:r>
            <a:r>
              <a:rPr lang="en-GB" sz="1200" i="1" dirty="0">
                <a:solidFill>
                  <a:schemeClr val="tx1"/>
                </a:solidFill>
              </a:rPr>
              <a:t>therefore</a:t>
            </a:r>
            <a:r>
              <a:rPr lang="en-GB" sz="1200" dirty="0">
                <a:solidFill>
                  <a:schemeClr val="tx1"/>
                </a:solidFill>
              </a:rPr>
              <a:t>, and </a:t>
            </a:r>
            <a:r>
              <a:rPr lang="en-GB" sz="1200" i="1" dirty="0">
                <a:solidFill>
                  <a:schemeClr val="tx1"/>
                </a:solidFill>
              </a:rPr>
              <a:t>as a result</a:t>
            </a:r>
            <a:r>
              <a:rPr lang="en-GB" sz="1200" dirty="0">
                <a:solidFill>
                  <a:schemeClr val="tx1"/>
                </a:solidFill>
              </a:rPr>
              <a:t>) to explain processes and ideas effectively.</a:t>
            </a:r>
          </a:p>
        </p:txBody>
      </p:sp>
      <p:sp>
        <p:nvSpPr>
          <p:cNvPr id="13" name="Rectangle 12">
            <a:extLst>
              <a:ext uri="{FF2B5EF4-FFF2-40B4-BE49-F238E27FC236}">
                <a16:creationId xmlns:a16="http://schemas.microsoft.com/office/drawing/2014/main" id="{A412709C-61FF-33CB-CD1F-089B1B6DC5F9}"/>
              </a:ext>
            </a:extLst>
          </p:cNvPr>
          <p:cNvSpPr/>
          <p:nvPr/>
        </p:nvSpPr>
        <p:spPr>
          <a:xfrm>
            <a:off x="451084"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English</a:t>
            </a:r>
          </a:p>
        </p:txBody>
      </p:sp>
      <p:sp>
        <p:nvSpPr>
          <p:cNvPr id="14" name="Rectangle: Diagonal Corners Rounded 13">
            <a:extLst>
              <a:ext uri="{FF2B5EF4-FFF2-40B4-BE49-F238E27FC236}">
                <a16:creationId xmlns:a16="http://schemas.microsoft.com/office/drawing/2014/main" id="{CFD3D5C3-7A4D-4AF1-DC6A-7BBD9B5677E0}"/>
              </a:ext>
            </a:extLst>
          </p:cNvPr>
          <p:cNvSpPr/>
          <p:nvPr/>
        </p:nvSpPr>
        <p:spPr>
          <a:xfrm>
            <a:off x="3096903" y="3417277"/>
            <a:ext cx="2731746" cy="3283761"/>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100" b="1" dirty="0">
                <a:solidFill>
                  <a:schemeClr val="tx1"/>
                </a:solidFill>
              </a:rPr>
              <a:t>Year 2</a:t>
            </a:r>
            <a:r>
              <a:rPr lang="en-GB" sz="1100" dirty="0">
                <a:solidFill>
                  <a:schemeClr val="tx1"/>
                </a:solidFill>
              </a:rPr>
              <a:t> will continue developing their understanding of </a:t>
            </a:r>
            <a:r>
              <a:rPr lang="en-GB" sz="1100" b="1" dirty="0">
                <a:solidFill>
                  <a:schemeClr val="tx1"/>
                </a:solidFill>
              </a:rPr>
              <a:t>money</a:t>
            </a:r>
            <a:r>
              <a:rPr lang="en-GB" sz="1100" dirty="0">
                <a:solidFill>
                  <a:schemeClr val="tx1"/>
                </a:solidFill>
              </a:rPr>
              <a:t>, including recognising coins and notes and solving simple problems. They will then move on to learning about </a:t>
            </a:r>
            <a:r>
              <a:rPr lang="en-GB" sz="1100" b="1" dirty="0">
                <a:solidFill>
                  <a:schemeClr val="tx1"/>
                </a:solidFill>
              </a:rPr>
              <a:t>2D and 3D shapes</a:t>
            </a:r>
            <a:r>
              <a:rPr lang="en-GB" sz="1100" dirty="0">
                <a:solidFill>
                  <a:schemeClr val="tx1"/>
                </a:solidFill>
              </a:rPr>
              <a:t>, identifying and describing their properties.</a:t>
            </a:r>
          </a:p>
          <a:p>
            <a:r>
              <a:rPr lang="en-GB" sz="1100" b="1" dirty="0">
                <a:solidFill>
                  <a:schemeClr val="tx1"/>
                </a:solidFill>
              </a:rPr>
              <a:t>Year 3</a:t>
            </a:r>
            <a:r>
              <a:rPr lang="en-GB" sz="1100" dirty="0">
                <a:solidFill>
                  <a:schemeClr val="tx1"/>
                </a:solidFill>
              </a:rPr>
              <a:t> will focus on </a:t>
            </a:r>
            <a:r>
              <a:rPr lang="en-GB" sz="1100" b="1" dirty="0">
                <a:solidFill>
                  <a:schemeClr val="tx1"/>
                </a:solidFill>
              </a:rPr>
              <a:t>time, pictograms and bar graphs</a:t>
            </a:r>
            <a:r>
              <a:rPr lang="en-GB" sz="1100" dirty="0">
                <a:solidFill>
                  <a:schemeClr val="tx1"/>
                </a:solidFill>
              </a:rPr>
              <a:t>, building their skills in telling the time and interpreting data. They will also continue to strengthen their fluency in addition, subtraction, multiplication and division.</a:t>
            </a:r>
          </a:p>
        </p:txBody>
      </p:sp>
      <p:sp>
        <p:nvSpPr>
          <p:cNvPr id="15" name="Rectangle: Diagonal Corners Rounded 14">
            <a:extLst>
              <a:ext uri="{FF2B5EF4-FFF2-40B4-BE49-F238E27FC236}">
                <a16:creationId xmlns:a16="http://schemas.microsoft.com/office/drawing/2014/main" id="{9829A4C2-9C37-F703-C083-86FC6F087915}"/>
              </a:ext>
            </a:extLst>
          </p:cNvPr>
          <p:cNvSpPr/>
          <p:nvPr/>
        </p:nvSpPr>
        <p:spPr>
          <a:xfrm>
            <a:off x="6132313" y="3412329"/>
            <a:ext cx="2578756" cy="328870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dirty="0">
                <a:solidFill>
                  <a:schemeClr val="tx1"/>
                </a:solidFill>
                <a:ea typeface="+mn-lt"/>
                <a:cs typeface="+mn-lt"/>
              </a:rPr>
              <a:t>We will identify stages in the life cycles of different animals, including humans and describe the basic survival needs of animals. We will talk about how to take care of our personal hygiene and describe some positive effects of exercise. The children will identify foods in different food groups.</a:t>
            </a:r>
          </a:p>
          <a:p>
            <a:endParaRPr lang="en-GB" sz="1200" dirty="0">
              <a:solidFill>
                <a:schemeClr val="tx1"/>
              </a:solidFill>
            </a:endParaRPr>
          </a:p>
        </p:txBody>
      </p:sp>
      <p:sp>
        <p:nvSpPr>
          <p:cNvPr id="16" name="Rectangle 15">
            <a:extLst>
              <a:ext uri="{FF2B5EF4-FFF2-40B4-BE49-F238E27FC236}">
                <a16:creationId xmlns:a16="http://schemas.microsoft.com/office/drawing/2014/main" id="{E6416D86-0FA2-D307-0A6D-D35C26859661}"/>
              </a:ext>
            </a:extLst>
          </p:cNvPr>
          <p:cNvSpPr/>
          <p:nvPr/>
        </p:nvSpPr>
        <p:spPr>
          <a:xfrm>
            <a:off x="3440867"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Maths</a:t>
            </a:r>
          </a:p>
        </p:txBody>
      </p:sp>
      <p:sp>
        <p:nvSpPr>
          <p:cNvPr id="17" name="Rectangle 16">
            <a:extLst>
              <a:ext uri="{FF2B5EF4-FFF2-40B4-BE49-F238E27FC236}">
                <a16:creationId xmlns:a16="http://schemas.microsoft.com/office/drawing/2014/main" id="{0D5A38A7-D657-8C81-4959-48D3611F001E}"/>
              </a:ext>
            </a:extLst>
          </p:cNvPr>
          <p:cNvSpPr/>
          <p:nvPr/>
        </p:nvSpPr>
        <p:spPr>
          <a:xfrm>
            <a:off x="6327269"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Science</a:t>
            </a:r>
          </a:p>
        </p:txBody>
      </p:sp>
      <p:sp>
        <p:nvSpPr>
          <p:cNvPr id="18" name="Rectangle: Diagonal Corners Rounded 17">
            <a:extLst>
              <a:ext uri="{FF2B5EF4-FFF2-40B4-BE49-F238E27FC236}">
                <a16:creationId xmlns:a16="http://schemas.microsoft.com/office/drawing/2014/main" id="{F7D3A500-2657-426D-AE70-5BCCBD056E60}"/>
              </a:ext>
            </a:extLst>
          </p:cNvPr>
          <p:cNvSpPr/>
          <p:nvPr/>
        </p:nvSpPr>
        <p:spPr>
          <a:xfrm>
            <a:off x="8851291" y="3915739"/>
            <a:ext cx="3127497" cy="271181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100" dirty="0">
                <a:solidFill>
                  <a:schemeClr val="tx1"/>
                </a:solidFill>
              </a:rPr>
              <a:t>This term in Art, pupils will develop their drawing and painting skills by exploring tone, texture and proportion. They will learn to create a three-dimensional effect using light and dark tones, and combine lines and marks to represent texture.</a:t>
            </a:r>
          </a:p>
          <a:p>
            <a:r>
              <a:rPr lang="en-GB" sz="1100" dirty="0">
                <a:solidFill>
                  <a:schemeClr val="tx1"/>
                </a:solidFill>
              </a:rPr>
              <a:t>Children will practise drawing objects in proportion by comparing sizes and positioning elements carefully within a space. They will also explore collage to show texture and use the impasto technique to create textured effects.</a:t>
            </a:r>
          </a:p>
        </p:txBody>
      </p:sp>
      <p:sp>
        <p:nvSpPr>
          <p:cNvPr id="19" name="Rectangle 18">
            <a:extLst>
              <a:ext uri="{FF2B5EF4-FFF2-40B4-BE49-F238E27FC236}">
                <a16:creationId xmlns:a16="http://schemas.microsoft.com/office/drawing/2014/main" id="{C2429E3A-863C-8D09-858C-1A73633FAEA8}"/>
              </a:ext>
            </a:extLst>
          </p:cNvPr>
          <p:cNvSpPr/>
          <p:nvPr/>
        </p:nvSpPr>
        <p:spPr>
          <a:xfrm>
            <a:off x="9510710" y="3915739"/>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Art</a:t>
            </a:r>
          </a:p>
        </p:txBody>
      </p:sp>
      <p:sp>
        <p:nvSpPr>
          <p:cNvPr id="20" name="Rectangle: Diagonal Corners Rounded 19">
            <a:extLst>
              <a:ext uri="{FF2B5EF4-FFF2-40B4-BE49-F238E27FC236}">
                <a16:creationId xmlns:a16="http://schemas.microsoft.com/office/drawing/2014/main" id="{3509D40A-36AF-C6F6-CCCB-D93765695B3F}"/>
              </a:ext>
            </a:extLst>
          </p:cNvPr>
          <p:cNvSpPr/>
          <p:nvPr/>
        </p:nvSpPr>
        <p:spPr>
          <a:xfrm>
            <a:off x="8863014" y="1951695"/>
            <a:ext cx="3139220" cy="169398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endParaRPr>
          </a:p>
          <a:p>
            <a:endParaRPr lang="en-GB" sz="1200" dirty="0">
              <a:solidFill>
                <a:schemeClr val="tx1"/>
              </a:solidFill>
            </a:endParaRPr>
          </a:p>
          <a:p>
            <a:r>
              <a:rPr lang="en-GB" sz="1200" dirty="0">
                <a:solidFill>
                  <a:schemeClr val="tx1"/>
                </a:solidFill>
              </a:rPr>
              <a:t>This term, we are excited to continue our kickboxing unit in PE, led by the marvellous Women’s Kickboxing Champion, Asia. Pupils will develop their fitness, coordination and confidence, while learning discipline, focus and respect through structured, engaging sessions.</a:t>
            </a:r>
            <a:endParaRPr lang="en-GB" sz="1200" dirty="0">
              <a:solidFill>
                <a:schemeClr val="tx1"/>
              </a:solidFill>
              <a:latin typeface="Arial"/>
              <a:cs typeface="Arial"/>
            </a:endParaRPr>
          </a:p>
        </p:txBody>
      </p:sp>
      <p:sp>
        <p:nvSpPr>
          <p:cNvPr id="22" name="Rectangle: Diagonal Corners Rounded 21">
            <a:extLst>
              <a:ext uri="{FF2B5EF4-FFF2-40B4-BE49-F238E27FC236}">
                <a16:creationId xmlns:a16="http://schemas.microsoft.com/office/drawing/2014/main" id="{4FC093EE-978B-73FF-3C0C-56340368BDA5}"/>
              </a:ext>
            </a:extLst>
          </p:cNvPr>
          <p:cNvSpPr/>
          <p:nvPr/>
        </p:nvSpPr>
        <p:spPr>
          <a:xfrm>
            <a:off x="4984689" y="1751253"/>
            <a:ext cx="3729771" cy="151548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dirty="0">
              <a:solidFill>
                <a:schemeClr val="tx1"/>
              </a:solidFill>
            </a:endParaRPr>
          </a:p>
          <a:p>
            <a:r>
              <a:rPr lang="en-GB" sz="1050" dirty="0">
                <a:solidFill>
                  <a:schemeClr val="tx1"/>
                </a:solidFill>
              </a:rPr>
              <a:t>In RE, we will be exploring the theme of </a:t>
            </a:r>
            <a:r>
              <a:rPr lang="en-GB" sz="1050" b="1" dirty="0">
                <a:solidFill>
                  <a:schemeClr val="tx1"/>
                </a:solidFill>
              </a:rPr>
              <a:t>salvation</a:t>
            </a:r>
            <a:r>
              <a:rPr lang="en-GB" sz="1050" dirty="0">
                <a:solidFill>
                  <a:schemeClr val="tx1"/>
                </a:solidFill>
              </a:rPr>
              <a:t>. We will look at why Christians call the day Jesus died </a:t>
            </a:r>
            <a:r>
              <a:rPr lang="en-GB" sz="1050" b="1" dirty="0">
                <a:solidFill>
                  <a:schemeClr val="tx1"/>
                </a:solidFill>
              </a:rPr>
              <a:t>Good Friday</a:t>
            </a:r>
            <a:r>
              <a:rPr lang="en-GB" sz="1050" dirty="0">
                <a:solidFill>
                  <a:schemeClr val="tx1"/>
                </a:solidFill>
              </a:rPr>
              <a:t>. We will also study Gospel texts that describe the events of Jesus’ death and resurrection, and we will learn how Christians mark Easter in their communities through services, celebrations, and special traditions</a:t>
            </a:r>
            <a:endParaRPr lang="en-GB" sz="1050" b="1" dirty="0">
              <a:solidFill>
                <a:schemeClr val="tx1"/>
              </a:solidFill>
              <a:latin typeface="Arial"/>
              <a:cs typeface="Arial"/>
            </a:endParaRPr>
          </a:p>
        </p:txBody>
      </p:sp>
      <p:sp>
        <p:nvSpPr>
          <p:cNvPr id="23" name="Rectangle 22">
            <a:extLst>
              <a:ext uri="{FF2B5EF4-FFF2-40B4-BE49-F238E27FC236}">
                <a16:creationId xmlns:a16="http://schemas.microsoft.com/office/drawing/2014/main" id="{C8017363-005F-20B5-F1D2-16A062798291}"/>
              </a:ext>
            </a:extLst>
          </p:cNvPr>
          <p:cNvSpPr/>
          <p:nvPr/>
        </p:nvSpPr>
        <p:spPr>
          <a:xfrm>
            <a:off x="9393479" y="1963980"/>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PE</a:t>
            </a:r>
          </a:p>
        </p:txBody>
      </p:sp>
      <p:sp>
        <p:nvSpPr>
          <p:cNvPr id="24" name="Rectangle 23">
            <a:extLst>
              <a:ext uri="{FF2B5EF4-FFF2-40B4-BE49-F238E27FC236}">
                <a16:creationId xmlns:a16="http://schemas.microsoft.com/office/drawing/2014/main" id="{00BD5C7A-F959-2E52-A13F-0B264A1EF316}"/>
              </a:ext>
            </a:extLst>
          </p:cNvPr>
          <p:cNvSpPr/>
          <p:nvPr/>
        </p:nvSpPr>
        <p:spPr>
          <a:xfrm>
            <a:off x="5646857" y="1737252"/>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RE</a:t>
            </a:r>
          </a:p>
        </p:txBody>
      </p:sp>
      <p:sp>
        <p:nvSpPr>
          <p:cNvPr id="30" name="Rectangle: Diagonal Corners Rounded 29">
            <a:extLst>
              <a:ext uri="{FF2B5EF4-FFF2-40B4-BE49-F238E27FC236}">
                <a16:creationId xmlns:a16="http://schemas.microsoft.com/office/drawing/2014/main" id="{2058DC81-8345-7F0C-DDB6-1DA3D6D3CF7D}"/>
              </a:ext>
            </a:extLst>
          </p:cNvPr>
          <p:cNvSpPr/>
          <p:nvPr/>
        </p:nvSpPr>
        <p:spPr>
          <a:xfrm>
            <a:off x="8839568" y="219692"/>
            <a:ext cx="3139220" cy="157675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r>
              <a:rPr lang="en-GB" sz="1050" dirty="0">
                <a:solidFill>
                  <a:schemeClr val="tx1"/>
                </a:solidFill>
                <a:latin typeface="Arial"/>
                <a:cs typeface="Arial"/>
              </a:rPr>
              <a:t>In Computing, we are exploring websites and learning what HTMLs are. We will experiment with how to alter HTMLs on existing websites and the impact this has on the way the website </a:t>
            </a:r>
            <a:r>
              <a:rPr lang="en-GB" sz="1050">
                <a:solidFill>
                  <a:schemeClr val="tx1"/>
                </a:solidFill>
                <a:latin typeface="Arial"/>
                <a:cs typeface="Arial"/>
              </a:rPr>
              <a:t>then looks. </a:t>
            </a:r>
            <a:endParaRPr lang="en-GB" sz="1050" dirty="0">
              <a:solidFill>
                <a:schemeClr val="tx1"/>
              </a:solidFill>
              <a:latin typeface="Arial"/>
              <a:cs typeface="Arial"/>
            </a:endParaRPr>
          </a:p>
        </p:txBody>
      </p:sp>
      <p:sp>
        <p:nvSpPr>
          <p:cNvPr id="31" name="Rectangle 30">
            <a:extLst>
              <a:ext uri="{FF2B5EF4-FFF2-40B4-BE49-F238E27FC236}">
                <a16:creationId xmlns:a16="http://schemas.microsoft.com/office/drawing/2014/main" id="{97A35D47-563F-225C-72B8-01700175C89B}"/>
              </a:ext>
            </a:extLst>
          </p:cNvPr>
          <p:cNvSpPr/>
          <p:nvPr/>
        </p:nvSpPr>
        <p:spPr>
          <a:xfrm>
            <a:off x="9381757" y="83527"/>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Computing</a:t>
            </a:r>
          </a:p>
        </p:txBody>
      </p:sp>
      <p:sp>
        <p:nvSpPr>
          <p:cNvPr id="26" name="Rectangle: Diagonal Corners Rounded 25">
            <a:extLst>
              <a:ext uri="{FF2B5EF4-FFF2-40B4-BE49-F238E27FC236}">
                <a16:creationId xmlns:a16="http://schemas.microsoft.com/office/drawing/2014/main" id="{1610F2EA-C0E9-A8AE-2360-5ED01D8C993F}"/>
              </a:ext>
            </a:extLst>
          </p:cNvPr>
          <p:cNvSpPr/>
          <p:nvPr/>
        </p:nvSpPr>
        <p:spPr>
          <a:xfrm>
            <a:off x="205438" y="1662606"/>
            <a:ext cx="4562056" cy="160256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dirty="0">
              <a:solidFill>
                <a:schemeClr val="tx1"/>
              </a:solidFill>
              <a:ea typeface="+mn-lt"/>
              <a:cs typeface="+mn-lt"/>
            </a:endParaRPr>
          </a:p>
          <a:p>
            <a:pPr algn="ctr"/>
            <a:endParaRPr lang="en-GB" sz="1050" dirty="0">
              <a:solidFill>
                <a:schemeClr val="tx1"/>
              </a:solidFill>
              <a:ea typeface="+mn-lt"/>
              <a:cs typeface="+mn-lt"/>
            </a:endParaRPr>
          </a:p>
          <a:p>
            <a:pPr algn="ctr"/>
            <a:endParaRPr lang="en-GB" sz="1050" dirty="0">
              <a:solidFill>
                <a:schemeClr val="tx1"/>
              </a:solidFill>
              <a:ea typeface="+mn-lt"/>
              <a:cs typeface="+mn-lt"/>
            </a:endParaRPr>
          </a:p>
          <a:p>
            <a:pPr algn="ctr"/>
            <a:endParaRPr lang="en-GB" sz="1100" dirty="0">
              <a:solidFill>
                <a:schemeClr val="tx1"/>
              </a:solidFill>
              <a:ea typeface="+mn-lt"/>
              <a:cs typeface="+mn-lt"/>
            </a:endParaRPr>
          </a:p>
          <a:p>
            <a:pPr algn="ctr"/>
            <a:r>
              <a:rPr lang="en-GB" sz="1100" dirty="0">
                <a:solidFill>
                  <a:schemeClr val="tx1"/>
                </a:solidFill>
                <a:cs typeface="Arial" panose="020B0604020202020204" pitchFamily="34" charset="0"/>
              </a:rPr>
              <a:t>Our unit this term is based on hot and cold climates. The children will learn to name and locate the seven continents on a world map, locate the North and the South Poles on a world map. They will learn to describe some similarities and differences between the UK and Kenya. Investigate the weather, writing about it using key vocabulary and explaining whether they live in a hot or cold place. The children will recognise the features of hot and cold places.</a:t>
            </a:r>
          </a:p>
          <a:p>
            <a:pPr algn="ctr"/>
            <a:endParaRPr lang="en-GB" sz="1050" dirty="0">
              <a:solidFill>
                <a:schemeClr val="tx1"/>
              </a:solidFill>
              <a:ea typeface="+mn-lt"/>
              <a:cs typeface="+mn-lt"/>
            </a:endParaRPr>
          </a:p>
          <a:p>
            <a:pPr algn="ctr"/>
            <a:endParaRPr lang="en-GB" sz="1050" dirty="0">
              <a:solidFill>
                <a:schemeClr val="tx1"/>
              </a:solidFill>
              <a:latin typeface="Arial"/>
              <a:ea typeface="+mn-lt"/>
              <a:cs typeface="+mn-lt"/>
            </a:endParaRPr>
          </a:p>
          <a:p>
            <a:pPr algn="ctr"/>
            <a:r>
              <a:rPr lang="en-GB" sz="1050" dirty="0">
                <a:solidFill>
                  <a:schemeClr val="tx1"/>
                </a:solidFill>
                <a:latin typeface="Arial"/>
                <a:ea typeface="+mn-lt"/>
                <a:cs typeface="+mn-lt"/>
              </a:rPr>
              <a:t>.</a:t>
            </a:r>
          </a:p>
          <a:p>
            <a:pPr algn="ctr"/>
            <a:endParaRPr lang="en-US" sz="1050" dirty="0">
              <a:solidFill>
                <a:schemeClr val="tx1"/>
              </a:solidFill>
              <a:ea typeface="Calibri"/>
              <a:cs typeface="Calibri"/>
            </a:endParaRPr>
          </a:p>
        </p:txBody>
      </p:sp>
      <p:sp>
        <p:nvSpPr>
          <p:cNvPr id="27" name="Rectangle 26">
            <a:extLst>
              <a:ext uri="{FF2B5EF4-FFF2-40B4-BE49-F238E27FC236}">
                <a16:creationId xmlns:a16="http://schemas.microsoft.com/office/drawing/2014/main" id="{A1C9865C-185E-FFE8-2956-1E3A5160F312}"/>
              </a:ext>
            </a:extLst>
          </p:cNvPr>
          <p:cNvSpPr/>
          <p:nvPr/>
        </p:nvSpPr>
        <p:spPr>
          <a:xfrm>
            <a:off x="1298701" y="1499051"/>
            <a:ext cx="2476502" cy="3355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a:solidFill>
                  <a:schemeClr val="bg1"/>
                </a:solidFill>
              </a:rPr>
              <a:t> Geography  </a:t>
            </a:r>
            <a:endParaRPr lang="en-GB" b="1" dirty="0">
              <a:solidFill>
                <a:schemeClr val="bg1"/>
              </a:solidFill>
            </a:endParaRPr>
          </a:p>
        </p:txBody>
      </p:sp>
      <p:sp>
        <p:nvSpPr>
          <p:cNvPr id="2" name="Rectangle 1">
            <a:extLst>
              <a:ext uri="{FF2B5EF4-FFF2-40B4-BE49-F238E27FC236}">
                <a16:creationId xmlns:a16="http://schemas.microsoft.com/office/drawing/2014/main" id="{96E0BC74-B0C4-2585-09F3-87E1E4829A49}"/>
              </a:ext>
            </a:extLst>
          </p:cNvPr>
          <p:cNvSpPr/>
          <p:nvPr/>
        </p:nvSpPr>
        <p:spPr>
          <a:xfrm>
            <a:off x="5517903" y="83527"/>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PHSE</a:t>
            </a:r>
          </a:p>
        </p:txBody>
      </p:sp>
      <p:sp>
        <p:nvSpPr>
          <p:cNvPr id="3" name="TextBox 2">
            <a:extLst>
              <a:ext uri="{FF2B5EF4-FFF2-40B4-BE49-F238E27FC236}">
                <a16:creationId xmlns:a16="http://schemas.microsoft.com/office/drawing/2014/main" id="{37FD66B6-5738-F972-EB45-E264BB70EBCD}"/>
              </a:ext>
            </a:extLst>
          </p:cNvPr>
          <p:cNvSpPr txBox="1"/>
          <p:nvPr/>
        </p:nvSpPr>
        <p:spPr>
          <a:xfrm>
            <a:off x="369624" y="3998661"/>
            <a:ext cx="221774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ea typeface="+mn-lt"/>
                <a:cs typeface="+mn-lt"/>
              </a:rPr>
              <a:t>.</a:t>
            </a:r>
            <a:endParaRPr lang="en-US" sz="1600" dirty="0">
              <a:ea typeface="Calibri" panose="020F0502020204030204"/>
              <a:cs typeface="Calibri" panose="020F0502020204030204"/>
            </a:endParaRPr>
          </a:p>
        </p:txBody>
      </p:sp>
    </p:spTree>
    <p:extLst>
      <p:ext uri="{BB962C8B-B14F-4D97-AF65-F5344CB8AC3E}">
        <p14:creationId xmlns:p14="http://schemas.microsoft.com/office/powerpoint/2010/main" val="2828636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07F9D5-B811-0FB5-4FA6-DBA9D3E517C4}"/>
            </a:ext>
          </a:extLst>
        </p:cNvPr>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B87ABFE8-DD3C-8834-1D6C-0A0DB9EB29C8}"/>
              </a:ext>
            </a:extLst>
          </p:cNvPr>
          <p:cNvSpPr/>
          <p:nvPr/>
        </p:nvSpPr>
        <p:spPr>
          <a:xfrm>
            <a:off x="4768178" y="219692"/>
            <a:ext cx="3903051" cy="148736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100" dirty="0">
              <a:solidFill>
                <a:schemeClr val="tx1"/>
              </a:solidFill>
              <a:latin typeface="Segoe UI" panose="020B0502040204020203" pitchFamily="34" charset="0"/>
            </a:endParaRPr>
          </a:p>
          <a:p>
            <a:pPr algn="ctr"/>
            <a:endParaRPr lang="en-GB" sz="1100" dirty="0">
              <a:solidFill>
                <a:schemeClr val="tx1"/>
              </a:solidFill>
              <a:latin typeface="Segoe UI" panose="020B0502040204020203" pitchFamily="34" charset="0"/>
            </a:endParaRPr>
          </a:p>
          <a:p>
            <a:pPr algn="ctr"/>
            <a:r>
              <a:rPr lang="en-GB" sz="1100" dirty="0">
                <a:solidFill>
                  <a:schemeClr val="tx1"/>
                </a:solidFill>
                <a:latin typeface="Segoe UI" panose="020B0502040204020203" pitchFamily="34" charset="0"/>
              </a:rPr>
              <a:t>This half term, children are exploring health and wellbeing. They will learn about balanced diets, exercise, identity, personal strengths and consent. Activities include keeping a food and exercise diary, practising relaxation stretches, creating identity art, and designing healthy‑eating presentations to help them understand how to make positive lifestyle choices.</a:t>
            </a:r>
          </a:p>
          <a:p>
            <a:pPr algn="ctr"/>
            <a:endParaRPr lang="en-GB" sz="1200" dirty="0">
              <a:solidFill>
                <a:schemeClr val="tx1"/>
              </a:solidFill>
              <a:ea typeface="+mn-lt"/>
              <a:cs typeface="+mn-lt"/>
            </a:endParaRPr>
          </a:p>
        </p:txBody>
      </p:sp>
      <p:sp>
        <p:nvSpPr>
          <p:cNvPr id="6" name="Rectangle: Diagonal Corners Rounded 5">
            <a:extLst>
              <a:ext uri="{FF2B5EF4-FFF2-40B4-BE49-F238E27FC236}">
                <a16:creationId xmlns:a16="http://schemas.microsoft.com/office/drawing/2014/main" id="{0B591861-8FE9-7F5A-A90D-02A3B9BDB19A}"/>
              </a:ext>
            </a:extLst>
          </p:cNvPr>
          <p:cNvSpPr/>
          <p:nvPr/>
        </p:nvSpPr>
        <p:spPr>
          <a:xfrm>
            <a:off x="201383" y="225879"/>
            <a:ext cx="4418241" cy="11811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000" b="1" dirty="0">
                <a:solidFill>
                  <a:schemeClr val="bg1"/>
                </a:solidFill>
              </a:rPr>
              <a:t>Rosen class – year 3 </a:t>
            </a:r>
          </a:p>
          <a:p>
            <a:pPr algn="ctr"/>
            <a:r>
              <a:rPr lang="en-GB" sz="2000" b="1" dirty="0">
                <a:solidFill>
                  <a:schemeClr val="bg1"/>
                </a:solidFill>
              </a:rPr>
              <a:t>Spring term 2 </a:t>
            </a:r>
            <a:endParaRPr lang="en-GB" b="1" dirty="0">
              <a:solidFill>
                <a:schemeClr val="bg1"/>
              </a:solidFill>
            </a:endParaRPr>
          </a:p>
        </p:txBody>
      </p:sp>
      <p:pic>
        <p:nvPicPr>
          <p:cNvPr id="1026" name="Picture 2">
            <a:extLst>
              <a:ext uri="{FF2B5EF4-FFF2-40B4-BE49-F238E27FC236}">
                <a16:creationId xmlns:a16="http://schemas.microsoft.com/office/drawing/2014/main" id="{A63DC3DE-0AA2-1A8F-F3FF-7190AB4FBC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F221F966-B3E0-EFB3-A613-EB8FAD3262E6}"/>
              </a:ext>
            </a:extLst>
          </p:cNvPr>
          <p:cNvSpPr/>
          <p:nvPr/>
        </p:nvSpPr>
        <p:spPr>
          <a:xfrm>
            <a:off x="213212" y="3417277"/>
            <a:ext cx="2731746" cy="323109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endParaRPr>
          </a:p>
          <a:p>
            <a:r>
              <a:rPr lang="en-GB" sz="1200" dirty="0">
                <a:solidFill>
                  <a:schemeClr val="tx1"/>
                </a:solidFill>
              </a:rPr>
              <a:t>This term, our focus will be on </a:t>
            </a:r>
            <a:r>
              <a:rPr lang="en-GB" sz="1200" b="1" dirty="0">
                <a:solidFill>
                  <a:schemeClr val="tx1"/>
                </a:solidFill>
              </a:rPr>
              <a:t>explanation texts</a:t>
            </a:r>
            <a:r>
              <a:rPr lang="en-GB" sz="1200" dirty="0">
                <a:solidFill>
                  <a:schemeClr val="tx1"/>
                </a:solidFill>
              </a:rPr>
              <a:t>. We will be using </a:t>
            </a:r>
            <a:r>
              <a:rPr lang="en-GB" sz="1200" i="1" dirty="0">
                <a:solidFill>
                  <a:schemeClr val="tx1"/>
                </a:solidFill>
              </a:rPr>
              <a:t>The Teacher Pleasure Machine</a:t>
            </a:r>
            <a:r>
              <a:rPr lang="en-GB" sz="1200" dirty="0">
                <a:solidFill>
                  <a:schemeClr val="tx1"/>
                </a:solidFill>
              </a:rPr>
              <a:t> by Pie Corbett as our model text to explore the key features of this genre.</a:t>
            </a:r>
          </a:p>
          <a:p>
            <a:r>
              <a:rPr lang="en-GB" sz="1200" dirty="0">
                <a:solidFill>
                  <a:schemeClr val="tx1"/>
                </a:solidFill>
              </a:rPr>
              <a:t>The children will learn how to organise their writing into clear, well-structured paragraphs and will develop their understanding of using appropriate </a:t>
            </a:r>
            <a:r>
              <a:rPr lang="en-GB" sz="1200" b="1" dirty="0">
                <a:solidFill>
                  <a:schemeClr val="tx1"/>
                </a:solidFill>
              </a:rPr>
              <a:t>causal language</a:t>
            </a:r>
            <a:r>
              <a:rPr lang="en-GB" sz="1200" dirty="0">
                <a:solidFill>
                  <a:schemeClr val="tx1"/>
                </a:solidFill>
              </a:rPr>
              <a:t> (such as </a:t>
            </a:r>
            <a:r>
              <a:rPr lang="en-GB" sz="1200" i="1" dirty="0">
                <a:solidFill>
                  <a:schemeClr val="tx1"/>
                </a:solidFill>
              </a:rPr>
              <a:t>because</a:t>
            </a:r>
            <a:r>
              <a:rPr lang="en-GB" sz="1200" dirty="0">
                <a:solidFill>
                  <a:schemeClr val="tx1"/>
                </a:solidFill>
              </a:rPr>
              <a:t>, </a:t>
            </a:r>
            <a:r>
              <a:rPr lang="en-GB" sz="1200" i="1" dirty="0">
                <a:solidFill>
                  <a:schemeClr val="tx1"/>
                </a:solidFill>
              </a:rPr>
              <a:t>therefore</a:t>
            </a:r>
            <a:r>
              <a:rPr lang="en-GB" sz="1200" dirty="0">
                <a:solidFill>
                  <a:schemeClr val="tx1"/>
                </a:solidFill>
              </a:rPr>
              <a:t>, and </a:t>
            </a:r>
            <a:r>
              <a:rPr lang="en-GB" sz="1200" i="1" dirty="0">
                <a:solidFill>
                  <a:schemeClr val="tx1"/>
                </a:solidFill>
              </a:rPr>
              <a:t>as a result</a:t>
            </a:r>
            <a:r>
              <a:rPr lang="en-GB" sz="1200" dirty="0">
                <a:solidFill>
                  <a:schemeClr val="tx1"/>
                </a:solidFill>
              </a:rPr>
              <a:t>) to explain processes and ideas effectively.</a:t>
            </a:r>
          </a:p>
        </p:txBody>
      </p:sp>
      <p:sp>
        <p:nvSpPr>
          <p:cNvPr id="13" name="Rectangle 12">
            <a:extLst>
              <a:ext uri="{FF2B5EF4-FFF2-40B4-BE49-F238E27FC236}">
                <a16:creationId xmlns:a16="http://schemas.microsoft.com/office/drawing/2014/main" id="{1337A9F0-7911-0E19-CB55-9ABF624E457A}"/>
              </a:ext>
            </a:extLst>
          </p:cNvPr>
          <p:cNvSpPr/>
          <p:nvPr/>
        </p:nvSpPr>
        <p:spPr>
          <a:xfrm>
            <a:off x="451084"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English</a:t>
            </a:r>
          </a:p>
        </p:txBody>
      </p:sp>
      <p:sp>
        <p:nvSpPr>
          <p:cNvPr id="14" name="Rectangle: Diagonal Corners Rounded 13">
            <a:extLst>
              <a:ext uri="{FF2B5EF4-FFF2-40B4-BE49-F238E27FC236}">
                <a16:creationId xmlns:a16="http://schemas.microsoft.com/office/drawing/2014/main" id="{E3E15BFF-FE25-A373-DAAF-976366FDC9B0}"/>
              </a:ext>
            </a:extLst>
          </p:cNvPr>
          <p:cNvSpPr/>
          <p:nvPr/>
        </p:nvSpPr>
        <p:spPr>
          <a:xfrm>
            <a:off x="3096903" y="3417277"/>
            <a:ext cx="2731746" cy="3283761"/>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100" b="1" dirty="0">
                <a:solidFill>
                  <a:schemeClr val="tx1"/>
                </a:solidFill>
              </a:rPr>
              <a:t>Year 2</a:t>
            </a:r>
            <a:r>
              <a:rPr lang="en-GB" sz="1100" dirty="0">
                <a:solidFill>
                  <a:schemeClr val="tx1"/>
                </a:solidFill>
              </a:rPr>
              <a:t> will continue developing their understanding of </a:t>
            </a:r>
            <a:r>
              <a:rPr lang="en-GB" sz="1100" b="1" dirty="0">
                <a:solidFill>
                  <a:schemeClr val="tx1"/>
                </a:solidFill>
              </a:rPr>
              <a:t>money</a:t>
            </a:r>
            <a:r>
              <a:rPr lang="en-GB" sz="1100" dirty="0">
                <a:solidFill>
                  <a:schemeClr val="tx1"/>
                </a:solidFill>
              </a:rPr>
              <a:t>, including recognising coins and notes and solving simple problems. They will then move on to learning about </a:t>
            </a:r>
            <a:r>
              <a:rPr lang="en-GB" sz="1100" b="1" dirty="0">
                <a:solidFill>
                  <a:schemeClr val="tx1"/>
                </a:solidFill>
              </a:rPr>
              <a:t>2D and 3D shapes</a:t>
            </a:r>
            <a:r>
              <a:rPr lang="en-GB" sz="1100" dirty="0">
                <a:solidFill>
                  <a:schemeClr val="tx1"/>
                </a:solidFill>
              </a:rPr>
              <a:t>, identifying and describing their properties.</a:t>
            </a:r>
          </a:p>
          <a:p>
            <a:r>
              <a:rPr lang="en-GB" sz="1100" b="1" dirty="0">
                <a:solidFill>
                  <a:schemeClr val="tx1"/>
                </a:solidFill>
              </a:rPr>
              <a:t>Year 3</a:t>
            </a:r>
            <a:r>
              <a:rPr lang="en-GB" sz="1100" dirty="0">
                <a:solidFill>
                  <a:schemeClr val="tx1"/>
                </a:solidFill>
              </a:rPr>
              <a:t> will focus on </a:t>
            </a:r>
            <a:r>
              <a:rPr lang="en-GB" sz="1100" b="1" dirty="0">
                <a:solidFill>
                  <a:schemeClr val="tx1"/>
                </a:solidFill>
              </a:rPr>
              <a:t>time, pictograms and bar graphs</a:t>
            </a:r>
            <a:r>
              <a:rPr lang="en-GB" sz="1100" dirty="0">
                <a:solidFill>
                  <a:schemeClr val="tx1"/>
                </a:solidFill>
              </a:rPr>
              <a:t>, building their skills in telling the time and interpreting data. They will also continue to strengthen their fluency in addition, subtraction, multiplication and division.</a:t>
            </a:r>
          </a:p>
        </p:txBody>
      </p:sp>
      <p:sp>
        <p:nvSpPr>
          <p:cNvPr id="15" name="Rectangle: Diagonal Corners Rounded 14">
            <a:extLst>
              <a:ext uri="{FF2B5EF4-FFF2-40B4-BE49-F238E27FC236}">
                <a16:creationId xmlns:a16="http://schemas.microsoft.com/office/drawing/2014/main" id="{B54426C5-1BD1-FABF-10EC-2F46A677E8FE}"/>
              </a:ext>
            </a:extLst>
          </p:cNvPr>
          <p:cNvSpPr/>
          <p:nvPr/>
        </p:nvSpPr>
        <p:spPr>
          <a:xfrm>
            <a:off x="6132313" y="3412329"/>
            <a:ext cx="2578756" cy="328870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endParaRPr>
          </a:p>
          <a:p>
            <a:r>
              <a:rPr lang="en-GB" sz="1200" dirty="0">
                <a:solidFill>
                  <a:schemeClr val="tx1"/>
                </a:solidFill>
              </a:rPr>
              <a:t>In Science, we will learn how sounds are made and travel through different mediums, how vibration strength affects volume, and how pitch can be changed. We will also explore how insulating materials can muffle sound. Pupils will observe instruments, research underwater communication in whales and dolphins, and present their findings using simple tables or bar charts, noticing when results do not match predictions.</a:t>
            </a:r>
            <a:endParaRPr lang="en-GB" sz="1200" dirty="0">
              <a:solidFill>
                <a:schemeClr val="tx1"/>
              </a:solidFill>
              <a:latin typeface="Segoe UI"/>
              <a:ea typeface="+mn-lt"/>
              <a:cs typeface="Segoe UI"/>
            </a:endParaRPr>
          </a:p>
        </p:txBody>
      </p:sp>
      <p:sp>
        <p:nvSpPr>
          <p:cNvPr id="16" name="Rectangle 15">
            <a:extLst>
              <a:ext uri="{FF2B5EF4-FFF2-40B4-BE49-F238E27FC236}">
                <a16:creationId xmlns:a16="http://schemas.microsoft.com/office/drawing/2014/main" id="{1F6FA77E-1390-1289-03AC-DA5A00AEB1C0}"/>
              </a:ext>
            </a:extLst>
          </p:cNvPr>
          <p:cNvSpPr/>
          <p:nvPr/>
        </p:nvSpPr>
        <p:spPr>
          <a:xfrm>
            <a:off x="3440867"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Maths</a:t>
            </a:r>
          </a:p>
        </p:txBody>
      </p:sp>
      <p:sp>
        <p:nvSpPr>
          <p:cNvPr id="17" name="Rectangle 16">
            <a:extLst>
              <a:ext uri="{FF2B5EF4-FFF2-40B4-BE49-F238E27FC236}">
                <a16:creationId xmlns:a16="http://schemas.microsoft.com/office/drawing/2014/main" id="{0004CF95-8D13-635B-9D78-402D7D681352}"/>
              </a:ext>
            </a:extLst>
          </p:cNvPr>
          <p:cNvSpPr/>
          <p:nvPr/>
        </p:nvSpPr>
        <p:spPr>
          <a:xfrm>
            <a:off x="6327269"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Science</a:t>
            </a:r>
          </a:p>
        </p:txBody>
      </p:sp>
      <p:sp>
        <p:nvSpPr>
          <p:cNvPr id="18" name="Rectangle: Diagonal Corners Rounded 17">
            <a:extLst>
              <a:ext uri="{FF2B5EF4-FFF2-40B4-BE49-F238E27FC236}">
                <a16:creationId xmlns:a16="http://schemas.microsoft.com/office/drawing/2014/main" id="{DB300A2F-5FA0-54AF-B3EF-5CEF208D82D3}"/>
              </a:ext>
            </a:extLst>
          </p:cNvPr>
          <p:cNvSpPr/>
          <p:nvPr/>
        </p:nvSpPr>
        <p:spPr>
          <a:xfrm>
            <a:off x="8851291" y="3915739"/>
            <a:ext cx="3127497" cy="271181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100" dirty="0">
                <a:solidFill>
                  <a:schemeClr val="tx1"/>
                </a:solidFill>
              </a:rPr>
              <a:t>This term in Art, pupils will develop their drawing and painting skills by exploring tone, texture and proportion. They will learn to create a three-dimensional effect using light and dark tones, and combine lines and marks to represent texture.</a:t>
            </a:r>
          </a:p>
          <a:p>
            <a:r>
              <a:rPr lang="en-GB" sz="1100" dirty="0">
                <a:solidFill>
                  <a:schemeClr val="tx1"/>
                </a:solidFill>
              </a:rPr>
              <a:t>Children will practise drawing objects in proportion by comparing sizes and positioning elements carefully within a space. They will also explore collage to show texture and use the impasto technique to create textured effects.</a:t>
            </a:r>
          </a:p>
        </p:txBody>
      </p:sp>
      <p:sp>
        <p:nvSpPr>
          <p:cNvPr id="19" name="Rectangle 18">
            <a:extLst>
              <a:ext uri="{FF2B5EF4-FFF2-40B4-BE49-F238E27FC236}">
                <a16:creationId xmlns:a16="http://schemas.microsoft.com/office/drawing/2014/main" id="{ACD092C9-DF93-EAC7-7A42-F0008DA82141}"/>
              </a:ext>
            </a:extLst>
          </p:cNvPr>
          <p:cNvSpPr/>
          <p:nvPr/>
        </p:nvSpPr>
        <p:spPr>
          <a:xfrm>
            <a:off x="9510710" y="3915739"/>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Art</a:t>
            </a:r>
          </a:p>
        </p:txBody>
      </p:sp>
      <p:sp>
        <p:nvSpPr>
          <p:cNvPr id="20" name="Rectangle: Diagonal Corners Rounded 19">
            <a:extLst>
              <a:ext uri="{FF2B5EF4-FFF2-40B4-BE49-F238E27FC236}">
                <a16:creationId xmlns:a16="http://schemas.microsoft.com/office/drawing/2014/main" id="{6AC94C4A-1EEA-542A-60D8-62A899EECDC2}"/>
              </a:ext>
            </a:extLst>
          </p:cNvPr>
          <p:cNvSpPr/>
          <p:nvPr/>
        </p:nvSpPr>
        <p:spPr>
          <a:xfrm>
            <a:off x="8863014" y="1951695"/>
            <a:ext cx="3139220" cy="169398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endParaRPr>
          </a:p>
          <a:p>
            <a:endParaRPr lang="en-GB" sz="1200" dirty="0">
              <a:solidFill>
                <a:schemeClr val="tx1"/>
              </a:solidFill>
            </a:endParaRPr>
          </a:p>
          <a:p>
            <a:r>
              <a:rPr lang="en-GB" sz="1200" dirty="0">
                <a:solidFill>
                  <a:schemeClr val="tx1"/>
                </a:solidFill>
              </a:rPr>
              <a:t>This term, we are excited to continue our kickboxing unit in PE, led by the marvellous Women’s Kickboxing Champion, Asia. Pupils will develop their fitness, coordination and confidence, while learning discipline, focus and respect through structured, engaging sessions.</a:t>
            </a:r>
            <a:endParaRPr lang="en-GB" sz="1200" dirty="0">
              <a:solidFill>
                <a:schemeClr val="tx1"/>
              </a:solidFill>
              <a:latin typeface="Arial"/>
              <a:cs typeface="Arial"/>
            </a:endParaRPr>
          </a:p>
        </p:txBody>
      </p:sp>
      <p:sp>
        <p:nvSpPr>
          <p:cNvPr id="22" name="Rectangle: Diagonal Corners Rounded 21">
            <a:extLst>
              <a:ext uri="{FF2B5EF4-FFF2-40B4-BE49-F238E27FC236}">
                <a16:creationId xmlns:a16="http://schemas.microsoft.com/office/drawing/2014/main" id="{74B08246-7132-9895-A365-D175F897629A}"/>
              </a:ext>
            </a:extLst>
          </p:cNvPr>
          <p:cNvSpPr/>
          <p:nvPr/>
        </p:nvSpPr>
        <p:spPr>
          <a:xfrm>
            <a:off x="4984689" y="1751253"/>
            <a:ext cx="3729771" cy="151548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dirty="0">
              <a:solidFill>
                <a:schemeClr val="tx1"/>
              </a:solidFill>
            </a:endParaRPr>
          </a:p>
          <a:p>
            <a:r>
              <a:rPr lang="en-GB" sz="1050" dirty="0">
                <a:solidFill>
                  <a:schemeClr val="tx1"/>
                </a:solidFill>
              </a:rPr>
              <a:t>In RE, we will be exploring the theme of </a:t>
            </a:r>
            <a:r>
              <a:rPr lang="en-GB" sz="1050" b="1" dirty="0">
                <a:solidFill>
                  <a:schemeClr val="tx1"/>
                </a:solidFill>
              </a:rPr>
              <a:t>salvation</a:t>
            </a:r>
            <a:r>
              <a:rPr lang="en-GB" sz="1050" dirty="0">
                <a:solidFill>
                  <a:schemeClr val="tx1"/>
                </a:solidFill>
              </a:rPr>
              <a:t>. We will look at why Christians call the day Jesus died </a:t>
            </a:r>
            <a:r>
              <a:rPr lang="en-GB" sz="1050" b="1" dirty="0">
                <a:solidFill>
                  <a:schemeClr val="tx1"/>
                </a:solidFill>
              </a:rPr>
              <a:t>Good Friday</a:t>
            </a:r>
            <a:r>
              <a:rPr lang="en-GB" sz="1050" dirty="0">
                <a:solidFill>
                  <a:schemeClr val="tx1"/>
                </a:solidFill>
              </a:rPr>
              <a:t>. We will also study Gospel texts that describe the events of Jesus’ death and resurrection, and we will learn how Christians mark Easter in their communities through services, celebrations, and special traditions</a:t>
            </a:r>
            <a:endParaRPr lang="en-GB" sz="1050" b="1" dirty="0">
              <a:solidFill>
                <a:schemeClr val="tx1"/>
              </a:solidFill>
              <a:latin typeface="Arial"/>
              <a:cs typeface="Arial"/>
            </a:endParaRPr>
          </a:p>
        </p:txBody>
      </p:sp>
      <p:sp>
        <p:nvSpPr>
          <p:cNvPr id="23" name="Rectangle 22">
            <a:extLst>
              <a:ext uri="{FF2B5EF4-FFF2-40B4-BE49-F238E27FC236}">
                <a16:creationId xmlns:a16="http://schemas.microsoft.com/office/drawing/2014/main" id="{F2FE27D8-3087-4964-09CD-EAF258391A99}"/>
              </a:ext>
            </a:extLst>
          </p:cNvPr>
          <p:cNvSpPr/>
          <p:nvPr/>
        </p:nvSpPr>
        <p:spPr>
          <a:xfrm>
            <a:off x="9393479" y="1963980"/>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PE</a:t>
            </a:r>
          </a:p>
        </p:txBody>
      </p:sp>
      <p:sp>
        <p:nvSpPr>
          <p:cNvPr id="24" name="Rectangle 23">
            <a:extLst>
              <a:ext uri="{FF2B5EF4-FFF2-40B4-BE49-F238E27FC236}">
                <a16:creationId xmlns:a16="http://schemas.microsoft.com/office/drawing/2014/main" id="{06639BDD-5D28-8E90-AD77-12E124DAB603}"/>
              </a:ext>
            </a:extLst>
          </p:cNvPr>
          <p:cNvSpPr/>
          <p:nvPr/>
        </p:nvSpPr>
        <p:spPr>
          <a:xfrm>
            <a:off x="5646857" y="1737252"/>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RE</a:t>
            </a:r>
          </a:p>
        </p:txBody>
      </p:sp>
      <p:sp>
        <p:nvSpPr>
          <p:cNvPr id="30" name="Rectangle: Diagonal Corners Rounded 29">
            <a:extLst>
              <a:ext uri="{FF2B5EF4-FFF2-40B4-BE49-F238E27FC236}">
                <a16:creationId xmlns:a16="http://schemas.microsoft.com/office/drawing/2014/main" id="{B1434505-0F92-3F83-3ABC-2C88E71515ED}"/>
              </a:ext>
            </a:extLst>
          </p:cNvPr>
          <p:cNvSpPr/>
          <p:nvPr/>
        </p:nvSpPr>
        <p:spPr>
          <a:xfrm>
            <a:off x="8839568" y="219692"/>
            <a:ext cx="3139220" cy="157675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r>
              <a:rPr lang="en-GB" sz="1050" dirty="0">
                <a:solidFill>
                  <a:schemeClr val="tx1"/>
                </a:solidFill>
                <a:latin typeface="Arial"/>
                <a:cs typeface="Arial"/>
              </a:rPr>
              <a:t>In Computing, we are exploring websites and learning what HTMLs are. We will experiment with how to alter HTMLs on existing websites and the impact this has on the way the website </a:t>
            </a:r>
            <a:r>
              <a:rPr lang="en-GB" sz="1050">
                <a:solidFill>
                  <a:schemeClr val="tx1"/>
                </a:solidFill>
                <a:latin typeface="Arial"/>
                <a:cs typeface="Arial"/>
              </a:rPr>
              <a:t>then looks. </a:t>
            </a:r>
            <a:endParaRPr lang="en-GB" sz="1050" dirty="0">
              <a:solidFill>
                <a:schemeClr val="tx1"/>
              </a:solidFill>
              <a:latin typeface="Arial"/>
              <a:cs typeface="Arial"/>
            </a:endParaRPr>
          </a:p>
        </p:txBody>
      </p:sp>
      <p:sp>
        <p:nvSpPr>
          <p:cNvPr id="31" name="Rectangle 30">
            <a:extLst>
              <a:ext uri="{FF2B5EF4-FFF2-40B4-BE49-F238E27FC236}">
                <a16:creationId xmlns:a16="http://schemas.microsoft.com/office/drawing/2014/main" id="{398E2E9D-D42A-8517-799B-C7AF72C4D93E}"/>
              </a:ext>
            </a:extLst>
          </p:cNvPr>
          <p:cNvSpPr/>
          <p:nvPr/>
        </p:nvSpPr>
        <p:spPr>
          <a:xfrm>
            <a:off x="9381757" y="83527"/>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Computing</a:t>
            </a:r>
          </a:p>
        </p:txBody>
      </p:sp>
      <p:sp>
        <p:nvSpPr>
          <p:cNvPr id="26" name="Rectangle: Diagonal Corners Rounded 25">
            <a:extLst>
              <a:ext uri="{FF2B5EF4-FFF2-40B4-BE49-F238E27FC236}">
                <a16:creationId xmlns:a16="http://schemas.microsoft.com/office/drawing/2014/main" id="{EC0C0A47-8AED-1E4E-B7C5-5552296C2AC6}"/>
              </a:ext>
            </a:extLst>
          </p:cNvPr>
          <p:cNvSpPr/>
          <p:nvPr/>
        </p:nvSpPr>
        <p:spPr>
          <a:xfrm>
            <a:off x="205438" y="1662606"/>
            <a:ext cx="4562056" cy="160256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dirty="0">
              <a:solidFill>
                <a:schemeClr val="tx1"/>
              </a:solidFill>
              <a:ea typeface="+mn-lt"/>
              <a:cs typeface="+mn-lt"/>
            </a:endParaRPr>
          </a:p>
          <a:p>
            <a:pPr algn="ctr"/>
            <a:endParaRPr lang="en-GB" sz="1050" dirty="0">
              <a:solidFill>
                <a:schemeClr val="tx1"/>
              </a:solidFill>
              <a:ea typeface="+mn-lt"/>
              <a:cs typeface="+mn-lt"/>
            </a:endParaRPr>
          </a:p>
          <a:p>
            <a:pPr algn="ctr"/>
            <a:endParaRPr lang="en-GB" sz="1050" dirty="0">
              <a:solidFill>
                <a:schemeClr val="tx1"/>
              </a:solidFill>
              <a:ea typeface="+mn-lt"/>
              <a:cs typeface="+mn-lt"/>
            </a:endParaRPr>
          </a:p>
          <a:p>
            <a:pPr algn="ctr"/>
            <a:endParaRPr lang="en-GB" sz="1050" dirty="0">
              <a:solidFill>
                <a:schemeClr val="tx1"/>
              </a:solidFill>
              <a:ea typeface="+mn-lt"/>
              <a:cs typeface="+mn-lt"/>
            </a:endParaRPr>
          </a:p>
          <a:p>
            <a:pPr algn="ctr"/>
            <a:endParaRPr lang="en-GB" sz="1050" dirty="0">
              <a:solidFill>
                <a:schemeClr val="tx1"/>
              </a:solidFill>
              <a:ea typeface="+mn-lt"/>
              <a:cs typeface="+mn-lt"/>
            </a:endParaRPr>
          </a:p>
          <a:p>
            <a:pPr algn="ctr"/>
            <a:r>
              <a:rPr lang="en-GB" sz="1050" dirty="0">
                <a:solidFill>
                  <a:schemeClr val="tx1"/>
                </a:solidFill>
                <a:ea typeface="+mn-lt"/>
                <a:cs typeface="+mn-lt"/>
              </a:rPr>
              <a:t>In Geography we will be exploring the question: 'are all settlements the same?' In this unit, children will explore some of the varied types of settlements, looking at what makes a settlement a village, town or city. They will also have the chance to explore their local area looking at physical and human geographical features and gain an understanding of how settlements are represented on OS maps. The children will also look at how their local area has changed over time. They will compare their local area with New Delhi in India to ascertain differences and similarities between the two settlements. </a:t>
            </a:r>
            <a:endParaRPr lang="en-GB" sz="1050" dirty="0">
              <a:solidFill>
                <a:schemeClr val="tx1"/>
              </a:solidFill>
              <a:ea typeface="Calibri"/>
              <a:cs typeface="Calibri"/>
            </a:endParaRPr>
          </a:p>
          <a:p>
            <a:pPr algn="ctr"/>
            <a:endParaRPr lang="en-GB" sz="1050" dirty="0">
              <a:solidFill>
                <a:schemeClr val="tx1"/>
              </a:solidFill>
              <a:ea typeface="+mn-lt"/>
              <a:cs typeface="+mn-lt"/>
            </a:endParaRPr>
          </a:p>
          <a:p>
            <a:pPr algn="ctr"/>
            <a:endParaRPr lang="en-GB" sz="1050" dirty="0">
              <a:solidFill>
                <a:schemeClr val="tx1"/>
              </a:solidFill>
              <a:latin typeface="Arial"/>
              <a:ea typeface="+mn-lt"/>
              <a:cs typeface="+mn-lt"/>
            </a:endParaRPr>
          </a:p>
          <a:p>
            <a:pPr algn="ctr"/>
            <a:r>
              <a:rPr lang="en-GB" sz="1050" dirty="0">
                <a:solidFill>
                  <a:schemeClr val="tx1"/>
                </a:solidFill>
                <a:latin typeface="Arial"/>
                <a:ea typeface="+mn-lt"/>
                <a:cs typeface="+mn-lt"/>
              </a:rPr>
              <a:t>.</a:t>
            </a:r>
          </a:p>
          <a:p>
            <a:pPr algn="ctr"/>
            <a:endParaRPr lang="en-US" sz="1050" dirty="0">
              <a:solidFill>
                <a:schemeClr val="tx1"/>
              </a:solidFill>
              <a:ea typeface="Calibri"/>
              <a:cs typeface="Calibri"/>
            </a:endParaRPr>
          </a:p>
        </p:txBody>
      </p:sp>
      <p:sp>
        <p:nvSpPr>
          <p:cNvPr id="27" name="Rectangle 26">
            <a:extLst>
              <a:ext uri="{FF2B5EF4-FFF2-40B4-BE49-F238E27FC236}">
                <a16:creationId xmlns:a16="http://schemas.microsoft.com/office/drawing/2014/main" id="{140599BE-26FE-BBCB-E0FC-0D542E07F600}"/>
              </a:ext>
            </a:extLst>
          </p:cNvPr>
          <p:cNvSpPr/>
          <p:nvPr/>
        </p:nvSpPr>
        <p:spPr>
          <a:xfrm>
            <a:off x="1298701" y="1499051"/>
            <a:ext cx="2476502" cy="3355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a:solidFill>
                  <a:schemeClr val="bg1"/>
                </a:solidFill>
              </a:rPr>
              <a:t> Geography  </a:t>
            </a:r>
            <a:endParaRPr lang="en-GB" b="1" dirty="0">
              <a:solidFill>
                <a:schemeClr val="bg1"/>
              </a:solidFill>
            </a:endParaRPr>
          </a:p>
        </p:txBody>
      </p:sp>
      <p:sp>
        <p:nvSpPr>
          <p:cNvPr id="2" name="Rectangle 1">
            <a:extLst>
              <a:ext uri="{FF2B5EF4-FFF2-40B4-BE49-F238E27FC236}">
                <a16:creationId xmlns:a16="http://schemas.microsoft.com/office/drawing/2014/main" id="{08DC1B60-795F-3FB3-5959-3A3F7C7E08AE}"/>
              </a:ext>
            </a:extLst>
          </p:cNvPr>
          <p:cNvSpPr/>
          <p:nvPr/>
        </p:nvSpPr>
        <p:spPr>
          <a:xfrm>
            <a:off x="5517903" y="83527"/>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PHSE</a:t>
            </a:r>
          </a:p>
        </p:txBody>
      </p:sp>
      <p:sp>
        <p:nvSpPr>
          <p:cNvPr id="3" name="TextBox 2">
            <a:extLst>
              <a:ext uri="{FF2B5EF4-FFF2-40B4-BE49-F238E27FC236}">
                <a16:creationId xmlns:a16="http://schemas.microsoft.com/office/drawing/2014/main" id="{E9846031-E614-AD8C-060B-4026927520C4}"/>
              </a:ext>
            </a:extLst>
          </p:cNvPr>
          <p:cNvSpPr txBox="1"/>
          <p:nvPr/>
        </p:nvSpPr>
        <p:spPr>
          <a:xfrm>
            <a:off x="369624" y="3998661"/>
            <a:ext cx="221774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ea typeface="+mn-lt"/>
                <a:cs typeface="+mn-lt"/>
              </a:rPr>
              <a:t>.</a:t>
            </a:r>
            <a:endParaRPr lang="en-US" sz="1600" dirty="0">
              <a:ea typeface="Calibri" panose="020F0502020204030204"/>
              <a:cs typeface="Calibri" panose="020F0502020204030204"/>
            </a:endParaRPr>
          </a:p>
        </p:txBody>
      </p:sp>
    </p:spTree>
    <p:extLst>
      <p:ext uri="{BB962C8B-B14F-4D97-AF65-F5344CB8AC3E}">
        <p14:creationId xmlns:p14="http://schemas.microsoft.com/office/powerpoint/2010/main" val="28182755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0" ma:contentTypeDescription="Create a new document." ma:contentTypeScope="" ma:versionID="2953cfcf5fbfd562b987fa257750e133">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8dbd6abb2b48ee68fa60ce9784c6b0d1"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C0593F-AA77-42C1-975A-D69ACB6CD25F}">
  <ds:schemaRefs>
    <ds:schemaRef ds:uri="http://schemas.microsoft.com/sharepoint/v3/contenttype/forms"/>
  </ds:schemaRefs>
</ds:datastoreItem>
</file>

<file path=customXml/itemProps2.xml><?xml version="1.0" encoding="utf-8"?>
<ds:datastoreItem xmlns:ds="http://schemas.openxmlformats.org/officeDocument/2006/customXml" ds:itemID="{F571EF77-ED56-4062-93C2-BCD33C75931A}">
  <ds:schemaRefs>
    <ds:schemaRef ds:uri="dab3547d-fd9d-40a3-bcb8-a4bdffa3ee62"/>
    <ds:schemaRef ds:uri="http://purl.org/dc/dcmitype/"/>
    <ds:schemaRef ds:uri="http://purl.org/dc/elements/1.1/"/>
    <ds:schemaRef ds:uri="http://purl.org/dc/terms/"/>
    <ds:schemaRef ds:uri="http://schemas.microsoft.com/sharepoint/v3"/>
    <ds:schemaRef ds:uri="http://schemas.microsoft.com/office/2006/documentManagement/types"/>
    <ds:schemaRef ds:uri="http://schemas.microsoft.com/office/infopath/2007/PartnerControls"/>
    <ds:schemaRef ds:uri="http://schemas.microsoft.com/office/2006/metadata/properties"/>
    <ds:schemaRef ds:uri="http://schemas.openxmlformats.org/package/2006/metadata/core-properties"/>
    <ds:schemaRef ds:uri="1cc60a1c-d6c3-417b-b7a2-c7f588eb9d36"/>
    <ds:schemaRef ds:uri="http://www.w3.org/XML/1998/namespace"/>
  </ds:schemaRefs>
</ds:datastoreItem>
</file>

<file path=customXml/itemProps3.xml><?xml version="1.0" encoding="utf-8"?>
<ds:datastoreItem xmlns:ds="http://schemas.openxmlformats.org/officeDocument/2006/customXml" ds:itemID="{BFE03262-D880-4E56-89AC-4B79A84D83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cc60a1c-d6c3-417b-b7a2-c7f588eb9d36"/>
    <ds:schemaRef ds:uri="dab3547d-fd9d-40a3-bcb8-a4bdffa3ee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TotalTime>
  <Words>1252</Words>
  <Application>Microsoft Office PowerPoint</Application>
  <PresentationFormat>Widescreen</PresentationFormat>
  <Paragraphs>76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Segoe UI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Lucy Bruton</cp:lastModifiedBy>
  <cp:revision>279</cp:revision>
  <cp:lastPrinted>2020-11-25T15:10:56Z</cp:lastPrinted>
  <dcterms:created xsi:type="dcterms:W3CDTF">2020-11-25T13:20:46Z</dcterms:created>
  <dcterms:modified xsi:type="dcterms:W3CDTF">2026-02-25T14:21:26Z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