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256006-6204-5C59-E275-310C4DA95F3B}" v="6" dt="2025-08-31T14:44:05.792"/>
    <p1510:client id="{53D7F4AF-063E-4A56-91EC-7A236ECCA1F5}" v="8" dt="2025-08-31T14:30:44.9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1" d="100"/>
          <a:sy n="61" d="100"/>
        </p:scale>
        <p:origin x="860" y="-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42989-6EBB-4E8C-869C-738CCF2D3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071418-8D31-4FEE-B23A-37FCC5E49A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7A28F0-6B9E-4B2F-9D70-4163E512D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C25C-CBE6-4608-9099-1A726E34F5DE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C66AA2-DA5F-4D01-9FFF-132DC76CF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D5A3DB-8176-41A0-93C7-5A57D18C2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DE5D-696C-4EA3-B7DF-DABAB075D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593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0C2D2-5499-4F0F-BD77-FB0E1F234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E67958-958C-4705-85D1-1A58B91BA8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7F0077-9FA8-443F-8F2E-FC4EC77B4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C25C-CBE6-4608-9099-1A726E34F5DE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C9FCC8-C291-4236-B921-53FBC6838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6250E8-CC4F-4121-A556-5EB19DE5D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DE5D-696C-4EA3-B7DF-DABAB075D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900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6F0C0-48D8-42A5-B06C-07D7EC8E9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E2E6A3-38C9-4349-80B1-A3D83C0F8A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4A6332-C27F-4905-B422-F787F20B6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C25C-CBE6-4608-9099-1A726E34F5DE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D19D9A-F202-4582-AFE0-1E22CA213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3B7DB-8CE6-429A-90F6-4D69F520F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DE5D-696C-4EA3-B7DF-DABAB075D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736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22558-59AA-4D35-AB2C-8365F91F4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2436E-7A34-4CF6-8BA8-9F3ECD8A6E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CFF86B-824B-4347-AD46-512D48C53F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EC20EE-C833-465C-AD6A-E736018CB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C25C-CBE6-4608-9099-1A726E34F5DE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E73C75-BE91-4D99-A5C3-065D6EAB4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81CBE9-A9F7-48DA-871C-1AA1BCAF3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DE5D-696C-4EA3-B7DF-DABAB075D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026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CFB56-D859-4F72-ABC1-76B91C1D5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666608-B8C6-4947-9209-10AC2264A8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B21E01-9D8D-4450-9BD2-1F7B0B915F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465348-361E-4A98-A6CC-EF35B78C88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35C587-3C91-49F0-BECF-ED22F0AD7D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F25CDC-2DE5-40BB-83F4-ECACE2A21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C25C-CBE6-4608-9099-1A726E34F5DE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179BE17-6500-4E33-A419-BE81CB75CF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DAEEF5-45A5-4CE0-B917-A6193D22C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DE5D-696C-4EA3-B7DF-DABAB075D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039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34F81E-2BFE-416F-BD03-99C7B9352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7C9614-5773-45A0-B3F9-8682BDC0F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C25C-CBE6-4608-9099-1A726E34F5DE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FF9524-FD40-4700-8800-3F9F2E636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F47FD8-5830-471A-A821-85B7AC993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DE5D-696C-4EA3-B7DF-DABAB075D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92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133EA9-0FD6-4EE0-8559-2CD73C67F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C25C-CBE6-4608-9099-1A726E34F5DE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5D7F4B-F779-4211-8EA1-A24715872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0A574D-9F3E-4B20-A223-580300564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DE5D-696C-4EA3-B7DF-DABAB075D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00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3CF19E-F7F3-4AA3-8FF8-A36785DB2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6E8EFC-8F62-4D1E-BC0E-50657A747F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0ACD7B-A59C-43E3-8C67-EC9B4E11BB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B1437D-3B16-4066-8F49-45BA3C084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C25C-CBE6-4608-9099-1A726E34F5DE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CD5ED3-19A8-4B47-8621-0BCFD51EE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B4E1F0-AEC5-47FB-9CA7-20CD2CBC4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DE5D-696C-4EA3-B7DF-DABAB075D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655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29818-D145-4D66-8131-7BD474716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C58342-1AF9-498C-945A-B22C2D5A84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3BE7F8-C8A6-4F36-B8E8-9872379DCF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B71F73-96CF-4ABF-9F91-3258C8CC0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C25C-CBE6-4608-9099-1A726E34F5DE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B8C724-38CD-469D-88E8-857614DC8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134F2F-DBBF-4513-961E-1B1DEEEB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DE5D-696C-4EA3-B7DF-DABAB075D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031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5E6E7-5523-44C7-885C-DA8D6F478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12A6C8-1853-49CF-A07D-84E7EAE9FE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435C8A-F12E-43E9-AAC0-EFB4C13A7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C25C-CBE6-4608-9099-1A726E34F5DE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EEB9DE-D6A0-4550-ACCB-1AABBA8A4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8F33C6-4EF6-4327-92EB-179BCE227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DE5D-696C-4EA3-B7DF-DABAB075D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335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C82833-F0EB-4C8A-9EBB-3F4B41E0ED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3C77BA-8547-4B24-9529-DC9998BE44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C1902F-6648-4845-BE53-664FE30D1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C25C-CBE6-4608-9099-1A726E34F5DE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0F013-5F5F-4D66-8FA9-11FB3FEB2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6987C8-434F-40C8-B686-53E278C57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DE5D-696C-4EA3-B7DF-DABAB075D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044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266101-A7A8-4D09-9309-DB3530852D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767BD3-826C-4EBD-A8EE-181853475F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3C538F-B677-42BC-8367-520ED17C74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FC25C-CBE6-4608-9099-1A726E34F5DE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4A299F-2E1F-4E3E-9286-CA83D0EAAE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72EE94-C524-48E7-8C2B-0D46D365FE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2DE5D-696C-4EA3-B7DF-DABAB075D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019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Diagonal Corners Rounded 3">
            <a:extLst>
              <a:ext uri="{FF2B5EF4-FFF2-40B4-BE49-F238E27FC236}">
                <a16:creationId xmlns:a16="http://schemas.microsoft.com/office/drawing/2014/main" id="{07F67C1E-67BC-423C-B50A-3FD4CE969179}"/>
              </a:ext>
            </a:extLst>
          </p:cNvPr>
          <p:cNvSpPr/>
          <p:nvPr/>
        </p:nvSpPr>
        <p:spPr>
          <a:xfrm>
            <a:off x="4790478" y="247649"/>
            <a:ext cx="3762375" cy="1276351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05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>
                <a:solidFill>
                  <a:schemeClr val="tx1"/>
                </a:solidFill>
              </a:rPr>
              <a:t>We will be studying the unit 'Families and Relationships' in our PSHE lessons this term.</a:t>
            </a:r>
            <a:endParaRPr lang="en-GB" sz="1400" b="1" dirty="0">
              <a:solidFill>
                <a:schemeClr val="tx1"/>
              </a:solidFill>
              <a:ea typeface="Calibri"/>
              <a:cs typeface="Calibri"/>
            </a:endParaRPr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7856E210-7F01-45D8-BB63-D74C71EFFB9B}"/>
              </a:ext>
            </a:extLst>
          </p:cNvPr>
          <p:cNvSpPr/>
          <p:nvPr/>
        </p:nvSpPr>
        <p:spPr>
          <a:xfrm>
            <a:off x="66675" y="190500"/>
            <a:ext cx="4429126" cy="1333500"/>
          </a:xfrm>
          <a:prstGeom prst="round2DiagRect">
            <a:avLst/>
          </a:prstGeom>
          <a:solidFill>
            <a:srgbClr val="7030A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History – What can the census tell us about local areas?</a:t>
            </a: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Shakespeare Class</a:t>
            </a: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Autumn Term 1 2025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F92CED5-5503-4916-8791-1F6BDA326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26" y="1885349"/>
            <a:ext cx="904875" cy="93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: Diagonal Corners Rounded 11">
            <a:extLst>
              <a:ext uri="{FF2B5EF4-FFF2-40B4-BE49-F238E27FC236}">
                <a16:creationId xmlns:a16="http://schemas.microsoft.com/office/drawing/2014/main" id="{38E9C526-CB3A-4D31-BDBF-B78D9B254D62}"/>
              </a:ext>
            </a:extLst>
          </p:cNvPr>
          <p:cNvSpPr/>
          <p:nvPr/>
        </p:nvSpPr>
        <p:spPr>
          <a:xfrm>
            <a:off x="295273" y="3452807"/>
            <a:ext cx="2466975" cy="3143250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fontAlgn="base"/>
            <a:endParaRPr lang="en-GB" sz="14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GB" sz="1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 English, we will start the term by completing a fiction unit called ‘Defeat a Monster.’  Our targets include vivid descriptions of character and setting and developing action sequences. </a:t>
            </a:r>
          </a:p>
          <a:p>
            <a:pPr fontAlgn="base"/>
            <a:endParaRPr lang="en-GB" sz="14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GB" sz="1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Our class reader for this term is ‘A boy called hope’ by Michael Morpurgo</a:t>
            </a:r>
            <a:endParaRPr lang="en-GB" sz="1400" b="1" dirty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644D98D-7C10-4BFE-95BD-F631AB22B3B1}"/>
              </a:ext>
            </a:extLst>
          </p:cNvPr>
          <p:cNvSpPr/>
          <p:nvPr/>
        </p:nvSpPr>
        <p:spPr>
          <a:xfrm>
            <a:off x="485772" y="3492566"/>
            <a:ext cx="2085975" cy="33337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English</a:t>
            </a:r>
          </a:p>
        </p:txBody>
      </p:sp>
      <p:sp>
        <p:nvSpPr>
          <p:cNvPr id="14" name="Rectangle: Diagonal Corners Rounded 13">
            <a:extLst>
              <a:ext uri="{FF2B5EF4-FFF2-40B4-BE49-F238E27FC236}">
                <a16:creationId xmlns:a16="http://schemas.microsoft.com/office/drawing/2014/main" id="{CA9CA4D1-06EE-4CC6-80EE-28CD66AAC5D9}"/>
              </a:ext>
            </a:extLst>
          </p:cNvPr>
          <p:cNvSpPr/>
          <p:nvPr/>
        </p:nvSpPr>
        <p:spPr>
          <a:xfrm>
            <a:off x="3187303" y="3452807"/>
            <a:ext cx="2466975" cy="3143250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 sz="1100" b="1">
              <a:solidFill>
                <a:schemeClr val="tx1"/>
              </a:solidFill>
            </a:endParaRPr>
          </a:p>
          <a:p>
            <a:endParaRPr lang="en-GB" sz="1100" b="1">
              <a:solidFill>
                <a:schemeClr val="tx1"/>
              </a:solidFill>
            </a:endParaRPr>
          </a:p>
          <a:p>
            <a:endParaRPr lang="en-GB" sz="1100" b="1">
              <a:solidFill>
                <a:schemeClr val="tx1"/>
              </a:solidFill>
            </a:endParaRPr>
          </a:p>
          <a:p>
            <a:r>
              <a:rPr lang="en-GB" sz="1300" b="1">
                <a:solidFill>
                  <a:schemeClr val="tx1"/>
                </a:solidFill>
              </a:rPr>
              <a:t>Both Year Groups will continue to use Maths No Problem as a platform to develop their learning. </a:t>
            </a:r>
            <a:endParaRPr lang="en-GB" sz="1300" b="1">
              <a:solidFill>
                <a:schemeClr val="tx1"/>
              </a:solidFill>
              <a:ea typeface="Calibri"/>
              <a:cs typeface="Calibri"/>
            </a:endParaRPr>
          </a:p>
          <a:p>
            <a:r>
              <a:rPr lang="en-GB" sz="1300" b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In Year 5, we focus on Numbers to 1000 and applying all four operations in addition, subtraction, multiplication and division units.</a:t>
            </a:r>
          </a:p>
          <a:p>
            <a:r>
              <a:rPr lang="en-GB" sz="1300" b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In Year 6, we focus on Numbers to 10 million, the four operations and fractions.</a:t>
            </a:r>
          </a:p>
          <a:p>
            <a:pPr algn="ctr"/>
            <a:endParaRPr lang="en-GB" sz="12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: Diagonal Corners Rounded 14">
            <a:extLst>
              <a:ext uri="{FF2B5EF4-FFF2-40B4-BE49-F238E27FC236}">
                <a16:creationId xmlns:a16="http://schemas.microsoft.com/office/drawing/2014/main" id="{F5481B61-E165-4E07-89C2-6E0553B2DCC6}"/>
              </a:ext>
            </a:extLst>
          </p:cNvPr>
          <p:cNvSpPr/>
          <p:nvPr/>
        </p:nvSpPr>
        <p:spPr>
          <a:xfrm>
            <a:off x="6060876" y="3467101"/>
            <a:ext cx="2466975" cy="3143249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400" b="1">
              <a:solidFill>
                <a:schemeClr val="tx1"/>
              </a:solidFill>
            </a:endParaRPr>
          </a:p>
          <a:p>
            <a:pPr algn="ctr"/>
            <a:r>
              <a:rPr lang="en-GB" sz="1400" b="1">
                <a:solidFill>
                  <a:schemeClr val="tx1"/>
                </a:solidFill>
              </a:rPr>
              <a:t>Our topic this term is ‘Classification – big and small’ which looks at the Linnaeus classification system. This will then lead on to understand how vertebrates, invertebrates and plants are classified.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3E581B5-718F-4DB8-AD76-080860290E83}"/>
              </a:ext>
            </a:extLst>
          </p:cNvPr>
          <p:cNvSpPr/>
          <p:nvPr/>
        </p:nvSpPr>
        <p:spPr>
          <a:xfrm>
            <a:off x="3459864" y="3495305"/>
            <a:ext cx="2085975" cy="33337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Maths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B122CD1-45A3-4894-9E2C-6AB0B4087721}"/>
              </a:ext>
            </a:extLst>
          </p:cNvPr>
          <p:cNvSpPr/>
          <p:nvPr/>
        </p:nvSpPr>
        <p:spPr>
          <a:xfrm>
            <a:off x="6251375" y="3608781"/>
            <a:ext cx="2085975" cy="58231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Science</a:t>
            </a:r>
          </a:p>
        </p:txBody>
      </p:sp>
      <p:sp>
        <p:nvSpPr>
          <p:cNvPr id="18" name="Rectangle: Diagonal Corners Rounded 17">
            <a:extLst>
              <a:ext uri="{FF2B5EF4-FFF2-40B4-BE49-F238E27FC236}">
                <a16:creationId xmlns:a16="http://schemas.microsoft.com/office/drawing/2014/main" id="{6C1FD904-B556-455E-A5A6-D52A6A7A83A2}"/>
              </a:ext>
            </a:extLst>
          </p:cNvPr>
          <p:cNvSpPr/>
          <p:nvPr/>
        </p:nvSpPr>
        <p:spPr>
          <a:xfrm>
            <a:off x="8863012" y="3452808"/>
            <a:ext cx="2963467" cy="3100390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 sz="1400" b="1">
              <a:solidFill>
                <a:schemeClr val="tx1"/>
              </a:solidFill>
            </a:endParaRPr>
          </a:p>
          <a:p>
            <a:r>
              <a:rPr lang="en-GB" sz="1400" b="1">
                <a:solidFill>
                  <a:schemeClr val="tx1"/>
                </a:solidFill>
              </a:rPr>
              <a:t>Our History unit is called ‘What can the census tell us about local areas?’</a:t>
            </a:r>
            <a:endParaRPr lang="en-GB" sz="1400" b="1">
              <a:solidFill>
                <a:schemeClr val="tx1"/>
              </a:solidFill>
              <a:ea typeface="Calibri"/>
              <a:cs typeface="Calibri"/>
            </a:endParaRPr>
          </a:p>
          <a:p>
            <a:r>
              <a:rPr lang="en-GB" sz="1400" b="1">
                <a:solidFill>
                  <a:schemeClr val="tx1"/>
                </a:solidFill>
              </a:rPr>
              <a:t>In Design, the topic we are studying is called, ’Making waistcoats.’</a:t>
            </a:r>
            <a:endParaRPr lang="en-GB" sz="1400" b="1">
              <a:solidFill>
                <a:schemeClr val="tx1"/>
              </a:solidFill>
              <a:ea typeface="Calibri"/>
              <a:cs typeface="Calibri"/>
            </a:endParaRPr>
          </a:p>
          <a:p>
            <a:r>
              <a:rPr lang="en-GB" sz="1400" b="1">
                <a:solidFill>
                  <a:schemeClr val="tx1"/>
                </a:solidFill>
              </a:rPr>
              <a:t>In Music, we are studying ‘looping and remixing.’</a:t>
            </a:r>
          </a:p>
          <a:p>
            <a:r>
              <a:rPr lang="en-GB" sz="1400" b="1">
                <a:solidFill>
                  <a:schemeClr val="tx1"/>
                </a:solidFill>
              </a:rPr>
              <a:t>In MFL, we will study French transport.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A99272C-FF5C-4299-B3F9-A9CF9C715549}"/>
              </a:ext>
            </a:extLst>
          </p:cNvPr>
          <p:cNvSpPr/>
          <p:nvPr/>
        </p:nvSpPr>
        <p:spPr>
          <a:xfrm>
            <a:off x="9192814" y="3591305"/>
            <a:ext cx="2369344" cy="35242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>
                <a:solidFill>
                  <a:schemeClr val="bg1"/>
                </a:solidFill>
              </a:rPr>
              <a:t>History, Music, Art &amp; DT, MFL </a:t>
            </a:r>
          </a:p>
        </p:txBody>
      </p:sp>
      <p:sp>
        <p:nvSpPr>
          <p:cNvPr id="20" name="Rectangle: Diagonal Corners Rounded 19">
            <a:extLst>
              <a:ext uri="{FF2B5EF4-FFF2-40B4-BE49-F238E27FC236}">
                <a16:creationId xmlns:a16="http://schemas.microsoft.com/office/drawing/2014/main" id="{B4B6D7DE-38F7-4745-AFC0-82269939B67E}"/>
              </a:ext>
            </a:extLst>
          </p:cNvPr>
          <p:cNvSpPr/>
          <p:nvPr/>
        </p:nvSpPr>
        <p:spPr>
          <a:xfrm>
            <a:off x="8724900" y="1659729"/>
            <a:ext cx="3305174" cy="1600200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400" b="1">
              <a:solidFill>
                <a:schemeClr val="tx1"/>
              </a:solidFill>
            </a:endParaRPr>
          </a:p>
          <a:p>
            <a:pPr algn="ctr"/>
            <a:r>
              <a:rPr lang="en-GB" sz="1400" b="1">
                <a:solidFill>
                  <a:schemeClr val="tx1"/>
                </a:solidFill>
              </a:rPr>
              <a:t>In PE, we will be studying hockey. Please ensure kit is in school every day throughout the year as PE days could be subject to last minute change.</a:t>
            </a:r>
            <a:endParaRPr lang="en-GB" sz="1400" b="1">
              <a:solidFill>
                <a:schemeClr val="tx1"/>
              </a:solidFill>
              <a:cs typeface="Calibri"/>
            </a:endParaRPr>
          </a:p>
        </p:txBody>
      </p:sp>
      <p:sp>
        <p:nvSpPr>
          <p:cNvPr id="22" name="Rectangle: Diagonal Corners Rounded 21">
            <a:extLst>
              <a:ext uri="{FF2B5EF4-FFF2-40B4-BE49-F238E27FC236}">
                <a16:creationId xmlns:a16="http://schemas.microsoft.com/office/drawing/2014/main" id="{3044C595-3883-4711-8CB6-7B33AC6BA8C2}"/>
              </a:ext>
            </a:extLst>
          </p:cNvPr>
          <p:cNvSpPr/>
          <p:nvPr/>
        </p:nvSpPr>
        <p:spPr>
          <a:xfrm>
            <a:off x="4790478" y="1678774"/>
            <a:ext cx="3776664" cy="1600200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400" b="1">
              <a:solidFill>
                <a:schemeClr val="tx1"/>
              </a:solidFill>
            </a:endParaRPr>
          </a:p>
          <a:p>
            <a:pPr algn="ctr"/>
            <a:r>
              <a:rPr lang="en-GB" sz="1400" b="1">
                <a:solidFill>
                  <a:schemeClr val="tx1"/>
                </a:solidFill>
              </a:rPr>
              <a:t>This term, we study ‘Creation and science: Conflicting or complimentary?' Surrounding this, as always, is our Collective Worship and opportunities to reflect spiritually throughout life at school. Our value this term is ‘Thankfulness.'</a:t>
            </a:r>
            <a:endParaRPr lang="en-GB" sz="1400" b="1">
              <a:solidFill>
                <a:schemeClr val="tx1"/>
              </a:solidFill>
              <a:ea typeface="Calibri"/>
              <a:cs typeface="Calibri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983648C-2FA1-4BFC-A1A7-5817E617C65A}"/>
              </a:ext>
            </a:extLst>
          </p:cNvPr>
          <p:cNvSpPr/>
          <p:nvPr/>
        </p:nvSpPr>
        <p:spPr>
          <a:xfrm>
            <a:off x="9334499" y="1718662"/>
            <a:ext cx="2085975" cy="33337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81A6D4A-41BF-41C6-9C5C-7911BFFC8729}"/>
              </a:ext>
            </a:extLst>
          </p:cNvPr>
          <p:cNvSpPr/>
          <p:nvPr/>
        </p:nvSpPr>
        <p:spPr>
          <a:xfrm>
            <a:off x="5642048" y="1679283"/>
            <a:ext cx="2085975" cy="28575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RE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5BC55D2-C3CF-47F1-9EC1-70F08533285E}"/>
              </a:ext>
            </a:extLst>
          </p:cNvPr>
          <p:cNvSpPr/>
          <p:nvPr/>
        </p:nvSpPr>
        <p:spPr>
          <a:xfrm>
            <a:off x="5229223" y="247650"/>
            <a:ext cx="2476502" cy="25717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PHSE </a:t>
            </a:r>
          </a:p>
        </p:txBody>
      </p:sp>
      <p:sp>
        <p:nvSpPr>
          <p:cNvPr id="30" name="Rectangle: Diagonal Corners Rounded 29">
            <a:extLst>
              <a:ext uri="{FF2B5EF4-FFF2-40B4-BE49-F238E27FC236}">
                <a16:creationId xmlns:a16="http://schemas.microsoft.com/office/drawing/2014/main" id="{92B2FAB4-9321-4447-A5BB-832B17E016F8}"/>
              </a:ext>
            </a:extLst>
          </p:cNvPr>
          <p:cNvSpPr/>
          <p:nvPr/>
        </p:nvSpPr>
        <p:spPr>
          <a:xfrm>
            <a:off x="8724901" y="190499"/>
            <a:ext cx="3262312" cy="1276351"/>
          </a:xfrm>
          <a:prstGeom prst="round2Diag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400" b="1">
              <a:solidFill>
                <a:schemeClr val="tx1"/>
              </a:solidFill>
            </a:endParaRPr>
          </a:p>
          <a:p>
            <a:endParaRPr lang="en-GB" sz="1300" b="1">
              <a:solidFill>
                <a:schemeClr val="tx1"/>
              </a:solidFill>
            </a:endParaRPr>
          </a:p>
          <a:p>
            <a:r>
              <a:rPr lang="en-GB" sz="1300" b="1">
                <a:solidFill>
                  <a:schemeClr val="tx1"/>
                </a:solidFill>
              </a:rPr>
              <a:t>In addition to teaching skills to support pupils across the curriculum, the unit we will cover is called Bletchley Park and codebreaking.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7B1A306-A949-4B8F-A4E6-B18120E23ECF}"/>
              </a:ext>
            </a:extLst>
          </p:cNvPr>
          <p:cNvSpPr/>
          <p:nvPr/>
        </p:nvSpPr>
        <p:spPr>
          <a:xfrm>
            <a:off x="9313069" y="247650"/>
            <a:ext cx="2085975" cy="33337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Computing</a:t>
            </a:r>
          </a:p>
        </p:txBody>
      </p:sp>
      <p:pic>
        <p:nvPicPr>
          <p:cNvPr id="3" name="Picture 2" descr="UK census records ...">
            <a:extLst>
              <a:ext uri="{FF2B5EF4-FFF2-40B4-BE49-F238E27FC236}">
                <a16:creationId xmlns:a16="http://schemas.microsoft.com/office/drawing/2014/main" id="{26AF1DEB-4257-F857-05AF-00FFCD9381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26"/>
          <a:stretch>
            <a:fillRect/>
          </a:stretch>
        </p:blipFill>
        <p:spPr bwMode="auto">
          <a:xfrm>
            <a:off x="1844040" y="1589739"/>
            <a:ext cx="2183129" cy="1689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4776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CatchAll xmlns="dab3547d-fd9d-40a3-bcb8-a4bdffa3ee62" xsi:nil="true"/>
    <_ip_UnifiedCompliancePolicyProperties xmlns="http://schemas.microsoft.com/sharepoint/v3" xsi:nil="true"/>
    <lcf76f155ced4ddcb4097134ff3c332f xmlns="1cc60a1c-d6c3-417b-b7a2-c7f588eb9d36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A49A6EC72FB3458CB853956A284F0B" ma:contentTypeVersion="20" ma:contentTypeDescription="Create a new document." ma:contentTypeScope="" ma:versionID="2127bae4dae91d4d22db5bd546119bea">
  <xsd:schema xmlns:xsd="http://www.w3.org/2001/XMLSchema" xmlns:xs="http://www.w3.org/2001/XMLSchema" xmlns:p="http://schemas.microsoft.com/office/2006/metadata/properties" xmlns:ns1="http://schemas.microsoft.com/sharepoint/v3" xmlns:ns2="1cc60a1c-d6c3-417b-b7a2-c7f588eb9d36" xmlns:ns3="dab3547d-fd9d-40a3-bcb8-a4bdffa3ee62" targetNamespace="http://schemas.microsoft.com/office/2006/metadata/properties" ma:root="true" ma:fieldsID="ab81fec6895588fb3aad461593887053" ns1:_="" ns2:_="" ns3:_="">
    <xsd:import namespace="http://schemas.microsoft.com/sharepoint/v3"/>
    <xsd:import namespace="1cc60a1c-d6c3-417b-b7a2-c7f588eb9d36"/>
    <xsd:import namespace="dab3547d-fd9d-40a3-bcb8-a4bdffa3ee6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c60a1c-d6c3-417b-b7a2-c7f588eb9d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2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03c62532-5405-4234-8b1a-bb2652944c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b3547d-fd9d-40a3-bcb8-a4bdffa3ee62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5" nillable="true" ma:displayName="Taxonomy Catch All Column" ma:hidden="true" ma:list="{527d5766-7d13-4251-82d4-520b469f5ef6}" ma:internalName="TaxCatchAll" ma:showField="CatchAllData" ma:web="dab3547d-fd9d-40a3-bcb8-a4bdffa3ee6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1F15B66-4CC2-4C0B-A333-5BECB7A1D05D}">
  <ds:schemaRefs>
    <ds:schemaRef ds:uri="1cc60a1c-d6c3-417b-b7a2-c7f588eb9d36"/>
    <ds:schemaRef ds:uri="dab3547d-fd9d-40a3-bcb8-a4bdffa3ee6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E55CA5F-DE0F-45BD-BA50-582696C241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9A16732-7E43-4119-A7C7-08910EF17745}">
  <ds:schemaRefs>
    <ds:schemaRef ds:uri="1cc60a1c-d6c3-417b-b7a2-c7f588eb9d36"/>
    <ds:schemaRef ds:uri="dab3547d-fd9d-40a3-bcb8-a4bdffa3ee6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344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Townsend</dc:creator>
  <cp:lastModifiedBy>Mr P Thompson</cp:lastModifiedBy>
  <cp:revision>3</cp:revision>
  <cp:lastPrinted>2020-11-25T15:10:56Z</cp:lastPrinted>
  <dcterms:created xsi:type="dcterms:W3CDTF">2020-11-25T13:20:46Z</dcterms:created>
  <dcterms:modified xsi:type="dcterms:W3CDTF">2025-09-02T09:22:54Z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0x01010079A49A6EC72FB3458CB853956A284F0B</vt:lpwstr>
  </property>
  <property fmtid="{D5CDD505-2E9C-101B-9397-08002B2CF9AE}" pid="3" name="MediaServiceImageTags">
    <vt:lpwstr/>
  </property>
</Properties>
</file>