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99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5B36C5-B1EB-CE36-8EC8-262C2C11E4A4}" v="95" dt="2026-04-12T09:53:36.927"/>
    <p1510:client id="{D6D6EA67-CEBF-C6D7-FD5C-0AD2BADD1684}" v="184" dt="2026-04-12T09:58:13.9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42989-6EBB-4E8C-869C-738CCF2D3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B071418-8D31-4FEE-B23A-37FCC5E49A5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37A28F0-6B9E-4B2F-9D70-4163E512DBF2}"/>
              </a:ext>
            </a:extLst>
          </p:cNvPr>
          <p:cNvSpPr>
            <a:spLocks noGrp="1"/>
          </p:cNvSpPr>
          <p:nvPr>
            <p:ph type="dt" sz="half" idx="10"/>
          </p:nvPr>
        </p:nvSpPr>
        <p:spPr/>
        <p:txBody>
          <a:bodyPr/>
          <a:lstStyle/>
          <a:p>
            <a:fld id="{03DFC25C-CBE6-4608-9099-1A726E34F5DE}" type="datetimeFigureOut">
              <a:rPr lang="en-GB" smtClean="0"/>
              <a:t>14/04/2026</a:t>
            </a:fld>
            <a:endParaRPr lang="en-GB"/>
          </a:p>
        </p:txBody>
      </p:sp>
      <p:sp>
        <p:nvSpPr>
          <p:cNvPr id="5" name="Footer Placeholder 4">
            <a:extLst>
              <a:ext uri="{FF2B5EF4-FFF2-40B4-BE49-F238E27FC236}">
                <a16:creationId xmlns:a16="http://schemas.microsoft.com/office/drawing/2014/main" id="{4EC66AA2-DA5F-4D01-9FFF-132DC76CF8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D5A3DB-8176-41A0-93C7-5A57D18C270C}"/>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743593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0C2D2-5499-4F0F-BD77-FB0E1F234A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AE67958-958C-4705-85D1-1A58B91BA87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7F0077-9FA8-443F-8F2E-FC4EC77B49D3}"/>
              </a:ext>
            </a:extLst>
          </p:cNvPr>
          <p:cNvSpPr>
            <a:spLocks noGrp="1"/>
          </p:cNvSpPr>
          <p:nvPr>
            <p:ph type="dt" sz="half" idx="10"/>
          </p:nvPr>
        </p:nvSpPr>
        <p:spPr/>
        <p:txBody>
          <a:bodyPr/>
          <a:lstStyle/>
          <a:p>
            <a:fld id="{03DFC25C-CBE6-4608-9099-1A726E34F5DE}" type="datetimeFigureOut">
              <a:rPr lang="en-GB" smtClean="0"/>
              <a:t>14/04/2026</a:t>
            </a:fld>
            <a:endParaRPr lang="en-GB"/>
          </a:p>
        </p:txBody>
      </p:sp>
      <p:sp>
        <p:nvSpPr>
          <p:cNvPr id="5" name="Footer Placeholder 4">
            <a:extLst>
              <a:ext uri="{FF2B5EF4-FFF2-40B4-BE49-F238E27FC236}">
                <a16:creationId xmlns:a16="http://schemas.microsoft.com/office/drawing/2014/main" id="{52C9FCC8-C291-4236-B921-53FBC68385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6250E8-CC4F-4121-A556-5EB19DE5DD1F}"/>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952900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6F0C0-48D8-42A5-B06C-07D7EC8E91B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8E2E6A3-38C9-4349-80B1-A3D83C0F8A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4A6332-C27F-4905-B422-F787F20B6064}"/>
              </a:ext>
            </a:extLst>
          </p:cNvPr>
          <p:cNvSpPr>
            <a:spLocks noGrp="1"/>
          </p:cNvSpPr>
          <p:nvPr>
            <p:ph type="dt" sz="half" idx="10"/>
          </p:nvPr>
        </p:nvSpPr>
        <p:spPr/>
        <p:txBody>
          <a:bodyPr/>
          <a:lstStyle/>
          <a:p>
            <a:fld id="{03DFC25C-CBE6-4608-9099-1A726E34F5DE}" type="datetimeFigureOut">
              <a:rPr lang="en-GB" smtClean="0"/>
              <a:t>14/04/2026</a:t>
            </a:fld>
            <a:endParaRPr lang="en-GB"/>
          </a:p>
        </p:txBody>
      </p:sp>
      <p:sp>
        <p:nvSpPr>
          <p:cNvPr id="5" name="Footer Placeholder 4">
            <a:extLst>
              <a:ext uri="{FF2B5EF4-FFF2-40B4-BE49-F238E27FC236}">
                <a16:creationId xmlns:a16="http://schemas.microsoft.com/office/drawing/2014/main" id="{AFD19D9A-F202-4582-AFE0-1E22CA2135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D3B7DB-8CE6-429A-90F6-4D69F520F876}"/>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499736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22558-59AA-4D35-AB2C-8365F91F46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02436E-7A34-4CF6-8BA8-9F3ECD8A6EC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5CFF86B-824B-4347-AD46-512D48C53F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DEC20EE-C833-465C-AD6A-E736018CB9A3}"/>
              </a:ext>
            </a:extLst>
          </p:cNvPr>
          <p:cNvSpPr>
            <a:spLocks noGrp="1"/>
          </p:cNvSpPr>
          <p:nvPr>
            <p:ph type="dt" sz="half" idx="10"/>
          </p:nvPr>
        </p:nvSpPr>
        <p:spPr/>
        <p:txBody>
          <a:bodyPr/>
          <a:lstStyle/>
          <a:p>
            <a:fld id="{03DFC25C-CBE6-4608-9099-1A726E34F5DE}" type="datetimeFigureOut">
              <a:rPr lang="en-GB" smtClean="0"/>
              <a:t>14/04/2026</a:t>
            </a:fld>
            <a:endParaRPr lang="en-GB"/>
          </a:p>
        </p:txBody>
      </p:sp>
      <p:sp>
        <p:nvSpPr>
          <p:cNvPr id="6" name="Footer Placeholder 5">
            <a:extLst>
              <a:ext uri="{FF2B5EF4-FFF2-40B4-BE49-F238E27FC236}">
                <a16:creationId xmlns:a16="http://schemas.microsoft.com/office/drawing/2014/main" id="{1AE73C75-BE91-4D99-A5C3-065D6EAB47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81CBE9-A9F7-48DA-871C-1AA1BCAF3875}"/>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375026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CFB56-D859-4F72-ABC1-76B91C1D5A1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666608-B8C6-4947-9209-10AC2264A8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4B21E01-9D8D-4450-9BD2-1F7B0B915F8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1465348-361E-4A98-A6CC-EF35B78C889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F35C587-3C91-49F0-BECF-ED22F0AD7D1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EF25CDC-2DE5-40BB-83F4-ECACE2A213FE}"/>
              </a:ext>
            </a:extLst>
          </p:cNvPr>
          <p:cNvSpPr>
            <a:spLocks noGrp="1"/>
          </p:cNvSpPr>
          <p:nvPr>
            <p:ph type="dt" sz="half" idx="10"/>
          </p:nvPr>
        </p:nvSpPr>
        <p:spPr/>
        <p:txBody>
          <a:bodyPr/>
          <a:lstStyle/>
          <a:p>
            <a:fld id="{03DFC25C-CBE6-4608-9099-1A726E34F5DE}" type="datetimeFigureOut">
              <a:rPr lang="en-GB" smtClean="0"/>
              <a:t>14/04/2026</a:t>
            </a:fld>
            <a:endParaRPr lang="en-GB"/>
          </a:p>
        </p:txBody>
      </p:sp>
      <p:sp>
        <p:nvSpPr>
          <p:cNvPr id="8" name="Footer Placeholder 7">
            <a:extLst>
              <a:ext uri="{FF2B5EF4-FFF2-40B4-BE49-F238E27FC236}">
                <a16:creationId xmlns:a16="http://schemas.microsoft.com/office/drawing/2014/main" id="{D179BE17-6500-4E33-A419-BE81CB75CFF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5DAEEF5-45A5-4CE0-B917-A6193D22C6A3}"/>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397039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4F81E-2BFE-416F-BD03-99C7B9352A8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E7C9614-5773-45A0-B3F9-8682BDC0F1D2}"/>
              </a:ext>
            </a:extLst>
          </p:cNvPr>
          <p:cNvSpPr>
            <a:spLocks noGrp="1"/>
          </p:cNvSpPr>
          <p:nvPr>
            <p:ph type="dt" sz="half" idx="10"/>
          </p:nvPr>
        </p:nvSpPr>
        <p:spPr/>
        <p:txBody>
          <a:bodyPr/>
          <a:lstStyle/>
          <a:p>
            <a:fld id="{03DFC25C-CBE6-4608-9099-1A726E34F5DE}" type="datetimeFigureOut">
              <a:rPr lang="en-GB" smtClean="0"/>
              <a:t>14/04/2026</a:t>
            </a:fld>
            <a:endParaRPr lang="en-GB"/>
          </a:p>
        </p:txBody>
      </p:sp>
      <p:sp>
        <p:nvSpPr>
          <p:cNvPr id="4" name="Footer Placeholder 3">
            <a:extLst>
              <a:ext uri="{FF2B5EF4-FFF2-40B4-BE49-F238E27FC236}">
                <a16:creationId xmlns:a16="http://schemas.microsoft.com/office/drawing/2014/main" id="{68FF9524-FD40-4700-8800-3F9F2E636E7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BF47FD8-5830-471A-A821-85B7AC9934A9}"/>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32156924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B133EA9-0FD6-4EE0-8559-2CD73C67FBE0}"/>
              </a:ext>
            </a:extLst>
          </p:cNvPr>
          <p:cNvSpPr>
            <a:spLocks noGrp="1"/>
          </p:cNvSpPr>
          <p:nvPr>
            <p:ph type="dt" sz="half" idx="10"/>
          </p:nvPr>
        </p:nvSpPr>
        <p:spPr/>
        <p:txBody>
          <a:bodyPr/>
          <a:lstStyle/>
          <a:p>
            <a:fld id="{03DFC25C-CBE6-4608-9099-1A726E34F5DE}" type="datetimeFigureOut">
              <a:rPr lang="en-GB" smtClean="0"/>
              <a:t>14/04/2026</a:t>
            </a:fld>
            <a:endParaRPr lang="en-GB"/>
          </a:p>
        </p:txBody>
      </p:sp>
      <p:sp>
        <p:nvSpPr>
          <p:cNvPr id="3" name="Footer Placeholder 2">
            <a:extLst>
              <a:ext uri="{FF2B5EF4-FFF2-40B4-BE49-F238E27FC236}">
                <a16:creationId xmlns:a16="http://schemas.microsoft.com/office/drawing/2014/main" id="{0B5D7F4B-F779-4211-8EA1-A24715872DB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0A574D-9F3E-4B20-A223-5803005640E6}"/>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84000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CF19E-F7F3-4AA3-8FF8-A36785DB2C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16E8EFC-8F62-4D1E-BC0E-50657A747F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70ACD7B-A59C-43E3-8C67-EC9B4E11BB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B1437D-3B16-4066-8F49-45BA3C08497C}"/>
              </a:ext>
            </a:extLst>
          </p:cNvPr>
          <p:cNvSpPr>
            <a:spLocks noGrp="1"/>
          </p:cNvSpPr>
          <p:nvPr>
            <p:ph type="dt" sz="half" idx="10"/>
          </p:nvPr>
        </p:nvSpPr>
        <p:spPr/>
        <p:txBody>
          <a:bodyPr/>
          <a:lstStyle/>
          <a:p>
            <a:fld id="{03DFC25C-CBE6-4608-9099-1A726E34F5DE}" type="datetimeFigureOut">
              <a:rPr lang="en-GB" smtClean="0"/>
              <a:t>14/04/2026</a:t>
            </a:fld>
            <a:endParaRPr lang="en-GB"/>
          </a:p>
        </p:txBody>
      </p:sp>
      <p:sp>
        <p:nvSpPr>
          <p:cNvPr id="6" name="Footer Placeholder 5">
            <a:extLst>
              <a:ext uri="{FF2B5EF4-FFF2-40B4-BE49-F238E27FC236}">
                <a16:creationId xmlns:a16="http://schemas.microsoft.com/office/drawing/2014/main" id="{B8CD5ED3-19A8-4B47-8621-0BCFD51EE2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B4E1F0-AEC5-47FB-9CA7-20CD2CBC4840}"/>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580655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29818-D145-4D66-8131-7BD474716B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C58342-1AF9-498C-945A-B22C2D5A84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C3BE7F8-C8A6-4F36-B8E8-9872379DCF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B71F73-96CF-4ABF-9F91-3258C8CC0B5A}"/>
              </a:ext>
            </a:extLst>
          </p:cNvPr>
          <p:cNvSpPr>
            <a:spLocks noGrp="1"/>
          </p:cNvSpPr>
          <p:nvPr>
            <p:ph type="dt" sz="half" idx="10"/>
          </p:nvPr>
        </p:nvSpPr>
        <p:spPr/>
        <p:txBody>
          <a:bodyPr/>
          <a:lstStyle/>
          <a:p>
            <a:fld id="{03DFC25C-CBE6-4608-9099-1A726E34F5DE}" type="datetimeFigureOut">
              <a:rPr lang="en-GB" smtClean="0"/>
              <a:t>14/04/2026</a:t>
            </a:fld>
            <a:endParaRPr lang="en-GB"/>
          </a:p>
        </p:txBody>
      </p:sp>
      <p:sp>
        <p:nvSpPr>
          <p:cNvPr id="6" name="Footer Placeholder 5">
            <a:extLst>
              <a:ext uri="{FF2B5EF4-FFF2-40B4-BE49-F238E27FC236}">
                <a16:creationId xmlns:a16="http://schemas.microsoft.com/office/drawing/2014/main" id="{44B8C724-38CD-469D-88E8-857614DC8D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9134F2F-DBBF-4513-961E-1B1DEEEB2EBA}"/>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3202031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5E6E7-5523-44C7-885C-DA8D6F478FC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12A6C8-1853-49CF-A07D-84E7EAE9FEB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435C8A-F12E-43E9-AAC0-EFB4C13A70A5}"/>
              </a:ext>
            </a:extLst>
          </p:cNvPr>
          <p:cNvSpPr>
            <a:spLocks noGrp="1"/>
          </p:cNvSpPr>
          <p:nvPr>
            <p:ph type="dt" sz="half" idx="10"/>
          </p:nvPr>
        </p:nvSpPr>
        <p:spPr/>
        <p:txBody>
          <a:bodyPr/>
          <a:lstStyle/>
          <a:p>
            <a:fld id="{03DFC25C-CBE6-4608-9099-1A726E34F5DE}" type="datetimeFigureOut">
              <a:rPr lang="en-GB" smtClean="0"/>
              <a:t>14/04/2026</a:t>
            </a:fld>
            <a:endParaRPr lang="en-GB"/>
          </a:p>
        </p:txBody>
      </p:sp>
      <p:sp>
        <p:nvSpPr>
          <p:cNvPr id="5" name="Footer Placeholder 4">
            <a:extLst>
              <a:ext uri="{FF2B5EF4-FFF2-40B4-BE49-F238E27FC236}">
                <a16:creationId xmlns:a16="http://schemas.microsoft.com/office/drawing/2014/main" id="{AEEEB9DE-D6A0-4550-ACCB-1AABBA8A45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8F33C6-4EF6-4327-92EB-179BCE2278AB}"/>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055335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C82833-F0EB-4C8A-9EBB-3F4B41E0ED7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3C77BA-8547-4B24-9529-DC9998BE44A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C1902F-6648-4845-BE53-664FE30D1F27}"/>
              </a:ext>
            </a:extLst>
          </p:cNvPr>
          <p:cNvSpPr>
            <a:spLocks noGrp="1"/>
          </p:cNvSpPr>
          <p:nvPr>
            <p:ph type="dt" sz="half" idx="10"/>
          </p:nvPr>
        </p:nvSpPr>
        <p:spPr/>
        <p:txBody>
          <a:bodyPr/>
          <a:lstStyle/>
          <a:p>
            <a:fld id="{03DFC25C-CBE6-4608-9099-1A726E34F5DE}" type="datetimeFigureOut">
              <a:rPr lang="en-GB" smtClean="0"/>
              <a:t>14/04/2026</a:t>
            </a:fld>
            <a:endParaRPr lang="en-GB"/>
          </a:p>
        </p:txBody>
      </p:sp>
      <p:sp>
        <p:nvSpPr>
          <p:cNvPr id="5" name="Footer Placeholder 4">
            <a:extLst>
              <a:ext uri="{FF2B5EF4-FFF2-40B4-BE49-F238E27FC236}">
                <a16:creationId xmlns:a16="http://schemas.microsoft.com/office/drawing/2014/main" id="{55B0F013-5F5F-4D66-8FA9-11FB3FEB2B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6987C8-434F-40C8-B686-53E278C5775A}"/>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412044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7266101-A7A8-4D09-9309-DB3530852DE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767BD3-826C-4EBD-A8EE-181853475F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3C538F-B677-42BC-8367-520ED17C74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DFC25C-CBE6-4608-9099-1A726E34F5DE}" type="datetimeFigureOut">
              <a:rPr lang="en-GB" smtClean="0"/>
              <a:t>14/04/2026</a:t>
            </a:fld>
            <a:endParaRPr lang="en-GB"/>
          </a:p>
        </p:txBody>
      </p:sp>
      <p:sp>
        <p:nvSpPr>
          <p:cNvPr id="5" name="Footer Placeholder 4">
            <a:extLst>
              <a:ext uri="{FF2B5EF4-FFF2-40B4-BE49-F238E27FC236}">
                <a16:creationId xmlns:a16="http://schemas.microsoft.com/office/drawing/2014/main" id="{214A299F-2E1F-4E3E-9286-CA83D0EAAE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C72EE94-C524-48E7-8C2B-0D46D365FE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A2DE5D-696C-4EA3-B7DF-DABAB075DA03}" type="slidenum">
              <a:rPr lang="en-GB" smtClean="0"/>
              <a:t>‹#›</a:t>
            </a:fld>
            <a:endParaRPr lang="en-GB"/>
          </a:p>
        </p:txBody>
      </p:sp>
    </p:spTree>
    <p:extLst>
      <p:ext uri="{BB962C8B-B14F-4D97-AF65-F5344CB8AC3E}">
        <p14:creationId xmlns:p14="http://schemas.microsoft.com/office/powerpoint/2010/main" val="3288019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Diagonal Corners Rounded 3">
            <a:extLst>
              <a:ext uri="{FF2B5EF4-FFF2-40B4-BE49-F238E27FC236}">
                <a16:creationId xmlns:a16="http://schemas.microsoft.com/office/drawing/2014/main" id="{07F67C1E-67BC-423C-B50A-3FD4CE969179}"/>
              </a:ext>
            </a:extLst>
          </p:cNvPr>
          <p:cNvSpPr/>
          <p:nvPr/>
        </p:nvSpPr>
        <p:spPr>
          <a:xfrm>
            <a:off x="4720974" y="136197"/>
            <a:ext cx="3762375" cy="151643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300">
              <a:solidFill>
                <a:schemeClr val="tx1"/>
              </a:solidFill>
              <a:latin typeface="Arial"/>
              <a:cs typeface="Arial"/>
            </a:endParaRPr>
          </a:p>
          <a:p>
            <a:pPr algn="ctr"/>
            <a:r>
              <a:rPr lang="en-GB" sz="1100">
                <a:solidFill>
                  <a:schemeClr val="tx1"/>
                </a:solidFill>
                <a:latin typeface="Arial"/>
                <a:cs typeface="Arial"/>
              </a:rPr>
              <a:t>In PHSE, we will be exploring safety and changing bodies. Children will begin to recognise unsafe digital content and develop skills as a responsible digital citizen; discuss the risks associated with tobacco smoking (including to individuals with Asthma) and learn how to administer basic First Aid as well as learn how to call for help in an emergency.</a:t>
            </a:r>
            <a:endParaRPr lang="en-US" sz="1100">
              <a:solidFill>
                <a:schemeClr val="tx1"/>
              </a:solidFill>
              <a:latin typeface="Arial"/>
              <a:ea typeface="Calibri" panose="020F0502020204030204"/>
              <a:cs typeface="Arial"/>
            </a:endParaRPr>
          </a:p>
        </p:txBody>
      </p:sp>
      <p:sp>
        <p:nvSpPr>
          <p:cNvPr id="6" name="Rectangle: Diagonal Corners Rounded 5">
            <a:extLst>
              <a:ext uri="{FF2B5EF4-FFF2-40B4-BE49-F238E27FC236}">
                <a16:creationId xmlns:a16="http://schemas.microsoft.com/office/drawing/2014/main" id="{7856E210-7F01-45D8-BB63-D74C71EFFB9B}"/>
              </a:ext>
            </a:extLst>
          </p:cNvPr>
          <p:cNvSpPr/>
          <p:nvPr/>
        </p:nvSpPr>
        <p:spPr>
          <a:xfrm>
            <a:off x="66675" y="190500"/>
            <a:ext cx="4523071" cy="1114295"/>
          </a:xfrm>
          <a:prstGeom prst="round2DiagRect">
            <a:avLst/>
          </a:prstGeom>
          <a:solidFill>
            <a:srgbClr val="7030A0"/>
          </a:solidFill>
        </p:spPr>
        <p:style>
          <a:lnRef idx="1">
            <a:schemeClr val="accent3"/>
          </a:lnRef>
          <a:fillRef idx="2">
            <a:schemeClr val="accent3"/>
          </a:fillRef>
          <a:effectRef idx="1">
            <a:schemeClr val="accent3"/>
          </a:effectRef>
          <a:fontRef idx="minor">
            <a:schemeClr val="dk1"/>
          </a:fontRef>
        </p:style>
        <p:txBody>
          <a:bodyPr lIns="91440" tIns="45720" rIns="91440" bIns="45720" rtlCol="0" anchor="ctr"/>
          <a:lstStyle/>
          <a:p>
            <a:pPr algn="ctr"/>
            <a:r>
              <a:rPr lang="en-GB" b="1">
                <a:solidFill>
                  <a:schemeClr val="bg1"/>
                </a:solidFill>
                <a:latin typeface="Arial"/>
                <a:cs typeface="Arial"/>
              </a:rPr>
              <a:t>LKS2</a:t>
            </a:r>
          </a:p>
          <a:p>
            <a:pPr algn="ctr"/>
            <a:r>
              <a:rPr lang="en-GB" b="1">
                <a:solidFill>
                  <a:schemeClr val="bg1"/>
                </a:solidFill>
                <a:latin typeface="Arial"/>
                <a:cs typeface="Arial"/>
              </a:rPr>
              <a:t>Years 3 &amp; 4</a:t>
            </a:r>
          </a:p>
          <a:p>
            <a:pPr algn="ctr"/>
            <a:r>
              <a:rPr lang="en-GB" b="1">
                <a:solidFill>
                  <a:schemeClr val="bg1"/>
                </a:solidFill>
                <a:latin typeface="Arial"/>
                <a:cs typeface="Arial"/>
              </a:rPr>
              <a:t>Summer Term 1</a:t>
            </a:r>
          </a:p>
        </p:txBody>
      </p:sp>
      <p:pic>
        <p:nvPicPr>
          <p:cNvPr id="1026" name="Picture 2">
            <a:extLst>
              <a:ext uri="{FF2B5EF4-FFF2-40B4-BE49-F238E27FC236}">
                <a16:creationId xmlns:a16="http://schemas.microsoft.com/office/drawing/2014/main" id="{FF92CED5-5503-4916-8791-1F6BDA326B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788" y="304800"/>
            <a:ext cx="904875" cy="93345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Diagonal Corners Rounded 11">
            <a:extLst>
              <a:ext uri="{FF2B5EF4-FFF2-40B4-BE49-F238E27FC236}">
                <a16:creationId xmlns:a16="http://schemas.microsoft.com/office/drawing/2014/main" id="{38E9C526-CB3A-4D31-BDBF-B78D9B254D62}"/>
              </a:ext>
            </a:extLst>
          </p:cNvPr>
          <p:cNvSpPr/>
          <p:nvPr/>
        </p:nvSpPr>
        <p:spPr>
          <a:xfrm>
            <a:off x="142901" y="3656265"/>
            <a:ext cx="2727933" cy="3165666"/>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a:solidFill>
                <a:schemeClr val="tx1"/>
              </a:solidFill>
              <a:latin typeface="Arial"/>
              <a:cs typeface="Arial"/>
            </a:endParaRPr>
          </a:p>
          <a:p>
            <a:r>
              <a:rPr lang="en-GB" sz="1200">
                <a:solidFill>
                  <a:schemeClr val="tx1"/>
                </a:solidFill>
                <a:latin typeface="Arial"/>
                <a:cs typeface="Arial"/>
              </a:rPr>
              <a:t>In English this term, the children will be learning how to write and perform persuasive speeches. Using the book Trust Me, Jack's Beanstalk Stinks!, a retelling of Jack and the Beanstalk from the Giant’s point of view, they will explore how to persuade an audience. The children will learn to use emotive language, rhetorical questions, and connectives to share their ideas and encourage others to understand a character’s point of view. </a:t>
            </a:r>
            <a:endParaRPr lang="en-GB">
              <a:solidFill>
                <a:schemeClr val="tx1"/>
              </a:solidFill>
            </a:endParaRPr>
          </a:p>
        </p:txBody>
      </p:sp>
      <p:sp>
        <p:nvSpPr>
          <p:cNvPr id="13" name="Rectangle 12">
            <a:extLst>
              <a:ext uri="{FF2B5EF4-FFF2-40B4-BE49-F238E27FC236}">
                <a16:creationId xmlns:a16="http://schemas.microsoft.com/office/drawing/2014/main" id="{A644D98D-7C10-4BFE-95BD-F631AB22B3B1}"/>
              </a:ext>
            </a:extLst>
          </p:cNvPr>
          <p:cNvSpPr/>
          <p:nvPr/>
        </p:nvSpPr>
        <p:spPr>
          <a:xfrm>
            <a:off x="416116" y="3576932"/>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English</a:t>
            </a:r>
          </a:p>
        </p:txBody>
      </p:sp>
      <p:sp>
        <p:nvSpPr>
          <p:cNvPr id="14" name="Rectangle: Diagonal Corners Rounded 13">
            <a:extLst>
              <a:ext uri="{FF2B5EF4-FFF2-40B4-BE49-F238E27FC236}">
                <a16:creationId xmlns:a16="http://schemas.microsoft.com/office/drawing/2014/main" id="{CA9CA4D1-06EE-4CC6-80EE-28CD66AAC5D9}"/>
              </a:ext>
            </a:extLst>
          </p:cNvPr>
          <p:cNvSpPr/>
          <p:nvPr/>
        </p:nvSpPr>
        <p:spPr>
          <a:xfrm>
            <a:off x="3058795" y="3576932"/>
            <a:ext cx="2550481" cy="3117072"/>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600">
              <a:solidFill>
                <a:schemeClr val="tx1"/>
              </a:solidFill>
              <a:latin typeface="Arial"/>
              <a:cs typeface="Arial"/>
            </a:endParaRPr>
          </a:p>
          <a:p>
            <a:r>
              <a:rPr lang="en-GB" sz="1200">
                <a:solidFill>
                  <a:schemeClr val="tx1"/>
                </a:solidFill>
                <a:latin typeface="Arial"/>
                <a:cs typeface="Arial"/>
              </a:rPr>
              <a:t>This term in Maths, Year 3 will cover fractions, angles, lines and shapes as well as perimeter of figures.</a:t>
            </a:r>
            <a:endParaRPr lang="en-GB" sz="1200">
              <a:solidFill>
                <a:schemeClr val="tx1"/>
              </a:solidFill>
              <a:latin typeface="Arial"/>
              <a:ea typeface="Calibri"/>
              <a:cs typeface="Arial"/>
            </a:endParaRPr>
          </a:p>
          <a:p>
            <a:r>
              <a:rPr lang="en-GB" sz="1200">
                <a:solidFill>
                  <a:schemeClr val="tx1"/>
                </a:solidFill>
                <a:latin typeface="Arial"/>
                <a:cs typeface="Arial"/>
              </a:rPr>
              <a:t>Similarly, Year 4 will focus on decimals, money, measurements - including length, mass, and volume – as well as geometry - including finding the area and perimeter of various figures. </a:t>
            </a:r>
            <a:endParaRPr lang="en-GB" sz="1200">
              <a:solidFill>
                <a:schemeClr val="tx1"/>
              </a:solidFill>
              <a:latin typeface="Arial"/>
              <a:ea typeface="Calibri"/>
              <a:cs typeface="Arial"/>
            </a:endParaRPr>
          </a:p>
        </p:txBody>
      </p:sp>
      <p:sp>
        <p:nvSpPr>
          <p:cNvPr id="15" name="Rectangle: Diagonal Corners Rounded 14">
            <a:extLst>
              <a:ext uri="{FF2B5EF4-FFF2-40B4-BE49-F238E27FC236}">
                <a16:creationId xmlns:a16="http://schemas.microsoft.com/office/drawing/2014/main" id="{F5481B61-E165-4E07-89C2-6E0553B2DCC6}"/>
              </a:ext>
            </a:extLst>
          </p:cNvPr>
          <p:cNvSpPr/>
          <p:nvPr/>
        </p:nvSpPr>
        <p:spPr>
          <a:xfrm>
            <a:off x="5749099" y="3566432"/>
            <a:ext cx="2805085" cy="311029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a:solidFill>
                <a:schemeClr val="tx1"/>
              </a:solidFill>
              <a:latin typeface="Kinetic Letters"/>
              <a:cs typeface="Arial"/>
            </a:endParaRPr>
          </a:p>
          <a:p>
            <a:r>
              <a:rPr lang="en-GB" sz="1050">
                <a:solidFill>
                  <a:schemeClr val="tx1"/>
                </a:solidFill>
                <a:latin typeface="Kinetic Letters"/>
                <a:cs typeface="Arial"/>
              </a:rPr>
              <a:t>In Science, we will be focusing on classification and changing habitats. We will begin by classifying vertebrates, invertebrates, and plants, grouping these on Carroll and Venn diagram based on similar characteristics. Next, children will learn how to read a Classification key, creating their own examples. We will conclude the unit by observing seasonal changes and how this influences nature as well as investigate the human impact on habitats (including deforestation, plastic pollution, and coral bleaching), comparing this to the change caused by a natural event like an earthquake.</a:t>
            </a:r>
            <a:r>
              <a:rPr lang="en-GB" sz="1100">
                <a:solidFill>
                  <a:schemeClr val="tx1"/>
                </a:solidFill>
                <a:latin typeface="Arial"/>
                <a:cs typeface="Arial"/>
              </a:rPr>
              <a:t>  </a:t>
            </a:r>
          </a:p>
        </p:txBody>
      </p:sp>
      <p:sp>
        <p:nvSpPr>
          <p:cNvPr id="16" name="Rectangle 15">
            <a:extLst>
              <a:ext uri="{FF2B5EF4-FFF2-40B4-BE49-F238E27FC236}">
                <a16:creationId xmlns:a16="http://schemas.microsoft.com/office/drawing/2014/main" id="{13E581B5-718F-4DB8-AD76-080860290E83}"/>
              </a:ext>
            </a:extLst>
          </p:cNvPr>
          <p:cNvSpPr/>
          <p:nvPr/>
        </p:nvSpPr>
        <p:spPr>
          <a:xfrm>
            <a:off x="3389858" y="3593867"/>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Maths</a:t>
            </a:r>
          </a:p>
        </p:txBody>
      </p:sp>
      <p:sp>
        <p:nvSpPr>
          <p:cNvPr id="17" name="Rectangle 16">
            <a:extLst>
              <a:ext uri="{FF2B5EF4-FFF2-40B4-BE49-F238E27FC236}">
                <a16:creationId xmlns:a16="http://schemas.microsoft.com/office/drawing/2014/main" id="{5B122CD1-45A3-4894-9E2C-6AB0B4087721}"/>
              </a:ext>
            </a:extLst>
          </p:cNvPr>
          <p:cNvSpPr/>
          <p:nvPr/>
        </p:nvSpPr>
        <p:spPr>
          <a:xfrm>
            <a:off x="6188151" y="3524961"/>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Science</a:t>
            </a:r>
          </a:p>
        </p:txBody>
      </p:sp>
      <p:sp>
        <p:nvSpPr>
          <p:cNvPr id="18" name="Rectangle: Diagonal Corners Rounded 17">
            <a:extLst>
              <a:ext uri="{FF2B5EF4-FFF2-40B4-BE49-F238E27FC236}">
                <a16:creationId xmlns:a16="http://schemas.microsoft.com/office/drawing/2014/main" id="{6C1FD904-B556-455E-A5A6-D52A6A7A83A2}"/>
              </a:ext>
            </a:extLst>
          </p:cNvPr>
          <p:cNvSpPr/>
          <p:nvPr/>
        </p:nvSpPr>
        <p:spPr>
          <a:xfrm>
            <a:off x="8605867" y="3533302"/>
            <a:ext cx="3381346" cy="3134199"/>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600">
                <a:solidFill>
                  <a:schemeClr val="tx1"/>
                </a:solidFill>
                <a:latin typeface="Arial"/>
                <a:ea typeface="Calibri"/>
                <a:cs typeface="Arial"/>
              </a:rPr>
              <a:t>I</a:t>
            </a:r>
            <a:endParaRPr lang="en-GB" sz="1600" b="1" u="sng">
              <a:solidFill>
                <a:schemeClr val="tx1"/>
              </a:solidFill>
              <a:latin typeface="Arial"/>
              <a:ea typeface="Calibri"/>
              <a:cs typeface="Arial"/>
            </a:endParaRPr>
          </a:p>
          <a:p>
            <a:r>
              <a:rPr lang="en-GB" sz="1600">
                <a:solidFill>
                  <a:schemeClr val="tx1"/>
                </a:solidFill>
                <a:latin typeface="Arial"/>
                <a:ea typeface="Segoe UI"/>
                <a:cs typeface="Arial"/>
              </a:rPr>
              <a:t>n this unit, children explore electrical systems by investigating circuits, switches and real torches. They evaluate existing products, identify key features and design their own torch for a chosen user. Through hands‑on making, pupils build a working torch and reflect on its effectiveness using success criteria and peer discussion.</a:t>
            </a:r>
            <a:endParaRPr lang="en-GB" sz="1600" b="1" u="sng">
              <a:solidFill>
                <a:schemeClr val="tx1"/>
              </a:solidFill>
              <a:latin typeface="Arial"/>
              <a:ea typeface="Calibri"/>
              <a:cs typeface="Arial"/>
            </a:endParaRPr>
          </a:p>
        </p:txBody>
      </p:sp>
      <p:sp>
        <p:nvSpPr>
          <p:cNvPr id="19" name="Rectangle 18">
            <a:extLst>
              <a:ext uri="{FF2B5EF4-FFF2-40B4-BE49-F238E27FC236}">
                <a16:creationId xmlns:a16="http://schemas.microsoft.com/office/drawing/2014/main" id="{AA99272C-FF5C-4299-B3F9-A9CF9C715549}"/>
              </a:ext>
            </a:extLst>
          </p:cNvPr>
          <p:cNvSpPr/>
          <p:nvPr/>
        </p:nvSpPr>
        <p:spPr>
          <a:xfrm>
            <a:off x="9387533" y="3443843"/>
            <a:ext cx="2090738" cy="316711"/>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Art &amp; DT </a:t>
            </a:r>
          </a:p>
        </p:txBody>
      </p:sp>
      <p:sp>
        <p:nvSpPr>
          <p:cNvPr id="20" name="Rectangle: Diagonal Corners Rounded 19">
            <a:extLst>
              <a:ext uri="{FF2B5EF4-FFF2-40B4-BE49-F238E27FC236}">
                <a16:creationId xmlns:a16="http://schemas.microsoft.com/office/drawing/2014/main" id="{B4B6D7DE-38F7-4745-AFC0-82269939B67E}"/>
              </a:ext>
            </a:extLst>
          </p:cNvPr>
          <p:cNvSpPr/>
          <p:nvPr/>
        </p:nvSpPr>
        <p:spPr>
          <a:xfrm>
            <a:off x="8608970" y="1757839"/>
            <a:ext cx="3378243" cy="1618335"/>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a:solidFill>
                  <a:schemeClr val="tx1"/>
                </a:solidFill>
                <a:latin typeface="Arial"/>
                <a:cs typeface="Arial"/>
              </a:rPr>
              <a:t>We will be using our PE lessons to explore tag Rugby and team games.</a:t>
            </a:r>
            <a:endParaRPr lang="en-GB">
              <a:solidFill>
                <a:schemeClr val="tx1"/>
              </a:solidFill>
              <a:latin typeface="Arial"/>
              <a:ea typeface="Calibri"/>
              <a:cs typeface="Arial"/>
            </a:endParaRPr>
          </a:p>
        </p:txBody>
      </p:sp>
      <p:sp>
        <p:nvSpPr>
          <p:cNvPr id="22" name="Rectangle: Diagonal Corners Rounded 21">
            <a:extLst>
              <a:ext uri="{FF2B5EF4-FFF2-40B4-BE49-F238E27FC236}">
                <a16:creationId xmlns:a16="http://schemas.microsoft.com/office/drawing/2014/main" id="{3044C595-3883-4711-8CB6-7B33AC6BA8C2}"/>
              </a:ext>
            </a:extLst>
          </p:cNvPr>
          <p:cNvSpPr/>
          <p:nvPr/>
        </p:nvSpPr>
        <p:spPr>
          <a:xfrm>
            <a:off x="4651300" y="1824667"/>
            <a:ext cx="3764569" cy="1601048"/>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100">
              <a:solidFill>
                <a:schemeClr val="tx1"/>
              </a:solidFill>
              <a:latin typeface="Arial"/>
              <a:cs typeface="Arial"/>
            </a:endParaRPr>
          </a:p>
          <a:p>
            <a:endParaRPr lang="en-GB" sz="1100">
              <a:solidFill>
                <a:schemeClr val="tx1"/>
              </a:solidFill>
              <a:latin typeface="Arial"/>
              <a:cs typeface="Arial"/>
            </a:endParaRPr>
          </a:p>
          <a:p>
            <a:endParaRPr lang="en-GB" sz="1100">
              <a:solidFill>
                <a:schemeClr val="tx1"/>
              </a:solidFill>
              <a:latin typeface="Arial"/>
              <a:cs typeface="Arial"/>
            </a:endParaRPr>
          </a:p>
          <a:p>
            <a:endParaRPr lang="en-GB" sz="1100">
              <a:solidFill>
                <a:schemeClr val="tx1"/>
              </a:solidFill>
              <a:latin typeface="Arial"/>
              <a:cs typeface="Arial"/>
            </a:endParaRPr>
          </a:p>
          <a:p>
            <a:endParaRPr lang="en-GB" sz="1100">
              <a:solidFill>
                <a:schemeClr val="tx1"/>
              </a:solidFill>
              <a:latin typeface="Arial"/>
              <a:cs typeface="Arial"/>
            </a:endParaRPr>
          </a:p>
          <a:p>
            <a:endParaRPr lang="en-GB" sz="1100">
              <a:solidFill>
                <a:schemeClr val="tx1"/>
              </a:solidFill>
              <a:latin typeface="Arial"/>
              <a:cs typeface="Arial"/>
            </a:endParaRPr>
          </a:p>
          <a:p>
            <a:r>
              <a:rPr lang="en-GB" sz="1100">
                <a:solidFill>
                  <a:schemeClr val="tx1"/>
                </a:solidFill>
                <a:latin typeface="Arial"/>
                <a:cs typeface="Arial"/>
              </a:rPr>
              <a:t>In RE this term, pupils explore the Christian concept of the Trinity, learning about baptism, prayer and grace. Through discussion, art and reflection, children develop understanding of Christian beliefs and their significance in worship and everyday life.</a:t>
            </a:r>
            <a:endParaRPr lang="en-US">
              <a:solidFill>
                <a:schemeClr val="tx1"/>
              </a:solidFill>
              <a:latin typeface="Arial"/>
              <a:ea typeface="Calibri"/>
              <a:cs typeface="Arial"/>
            </a:endParaRPr>
          </a:p>
          <a:p>
            <a:endParaRPr lang="en-GB" sz="1300">
              <a:solidFill>
                <a:schemeClr val="tx1"/>
              </a:solidFill>
              <a:latin typeface="Arial"/>
              <a:cs typeface="Arial"/>
            </a:endParaRPr>
          </a:p>
          <a:p>
            <a:endParaRPr lang="en-GB" sz="1300">
              <a:solidFill>
                <a:schemeClr val="tx1"/>
              </a:solidFill>
              <a:latin typeface="Arial"/>
              <a:cs typeface="Arial"/>
            </a:endParaRPr>
          </a:p>
          <a:p>
            <a:pPr algn="ctr"/>
            <a:endParaRPr lang="en-GB" sz="1300">
              <a:solidFill>
                <a:schemeClr val="tx1"/>
              </a:solidFill>
              <a:latin typeface="Arial"/>
              <a:cs typeface="Arial"/>
            </a:endParaRPr>
          </a:p>
          <a:p>
            <a:pPr algn="ctr"/>
            <a:endParaRPr lang="en-GB" sz="1200">
              <a:solidFill>
                <a:schemeClr val="tx1"/>
              </a:solidFill>
              <a:latin typeface="Arial"/>
              <a:ea typeface="+mn-lt"/>
              <a:cs typeface="Arial"/>
            </a:endParaRPr>
          </a:p>
          <a:p>
            <a:endParaRPr lang="en-GB" sz="1200">
              <a:solidFill>
                <a:schemeClr val="tx1"/>
              </a:solidFill>
              <a:latin typeface="Arial"/>
              <a:ea typeface="Calibri"/>
              <a:cs typeface="Arial"/>
            </a:endParaRPr>
          </a:p>
          <a:p>
            <a:endParaRPr lang="en-GB" sz="1050" b="1">
              <a:solidFill>
                <a:schemeClr val="tx1"/>
              </a:solidFill>
              <a:latin typeface="Arial"/>
              <a:cs typeface="Arial"/>
            </a:endParaRPr>
          </a:p>
        </p:txBody>
      </p:sp>
      <p:sp>
        <p:nvSpPr>
          <p:cNvPr id="23" name="Rectangle 22">
            <a:extLst>
              <a:ext uri="{FF2B5EF4-FFF2-40B4-BE49-F238E27FC236}">
                <a16:creationId xmlns:a16="http://schemas.microsoft.com/office/drawing/2014/main" id="{5983648C-2FA1-4BFC-A1A7-5817E617C65A}"/>
              </a:ext>
            </a:extLst>
          </p:cNvPr>
          <p:cNvSpPr/>
          <p:nvPr/>
        </p:nvSpPr>
        <p:spPr>
          <a:xfrm>
            <a:off x="9392296" y="1704758"/>
            <a:ext cx="2085975" cy="298502"/>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PE</a:t>
            </a:r>
          </a:p>
        </p:txBody>
      </p:sp>
      <p:sp>
        <p:nvSpPr>
          <p:cNvPr id="25" name="Rectangle 24">
            <a:extLst>
              <a:ext uri="{FF2B5EF4-FFF2-40B4-BE49-F238E27FC236}">
                <a16:creationId xmlns:a16="http://schemas.microsoft.com/office/drawing/2014/main" id="{35BC55D2-C3CF-47F1-9EC1-70F08533285E}"/>
              </a:ext>
            </a:extLst>
          </p:cNvPr>
          <p:cNvSpPr/>
          <p:nvPr/>
        </p:nvSpPr>
        <p:spPr>
          <a:xfrm>
            <a:off x="5329932" y="50735"/>
            <a:ext cx="2476502" cy="2571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PHSE </a:t>
            </a:r>
          </a:p>
        </p:txBody>
      </p:sp>
      <p:sp>
        <p:nvSpPr>
          <p:cNvPr id="30" name="Rectangle: Diagonal Corners Rounded 29">
            <a:extLst>
              <a:ext uri="{FF2B5EF4-FFF2-40B4-BE49-F238E27FC236}">
                <a16:creationId xmlns:a16="http://schemas.microsoft.com/office/drawing/2014/main" id="{92B2FAB4-9321-4447-A5BB-832B17E016F8}"/>
              </a:ext>
            </a:extLst>
          </p:cNvPr>
          <p:cNvSpPr/>
          <p:nvPr/>
        </p:nvSpPr>
        <p:spPr>
          <a:xfrm>
            <a:off x="8545979" y="93907"/>
            <a:ext cx="3387572" cy="1525869"/>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400">
                <a:solidFill>
                  <a:schemeClr val="tx1"/>
                </a:solidFill>
                <a:latin typeface="Arial"/>
                <a:cs typeface="Arial"/>
              </a:rPr>
              <a:t>In Computing, we are going to be expanding our computational thinking skills. We will design and debug algorithms using Scratch. </a:t>
            </a:r>
          </a:p>
        </p:txBody>
      </p:sp>
      <p:sp>
        <p:nvSpPr>
          <p:cNvPr id="31" name="Rectangle 30">
            <a:extLst>
              <a:ext uri="{FF2B5EF4-FFF2-40B4-BE49-F238E27FC236}">
                <a16:creationId xmlns:a16="http://schemas.microsoft.com/office/drawing/2014/main" id="{A7B1A306-A949-4B8F-A4E6-B18120E23ECF}"/>
              </a:ext>
            </a:extLst>
          </p:cNvPr>
          <p:cNvSpPr/>
          <p:nvPr/>
        </p:nvSpPr>
        <p:spPr>
          <a:xfrm>
            <a:off x="9392297" y="93031"/>
            <a:ext cx="2085975" cy="249869"/>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Computing</a:t>
            </a:r>
          </a:p>
        </p:txBody>
      </p:sp>
      <p:sp>
        <p:nvSpPr>
          <p:cNvPr id="26" name="Rectangle: Diagonal Corners Rounded 25">
            <a:extLst>
              <a:ext uri="{FF2B5EF4-FFF2-40B4-BE49-F238E27FC236}">
                <a16:creationId xmlns:a16="http://schemas.microsoft.com/office/drawing/2014/main" id="{704227D4-9261-4959-82C9-80E8E4867FD0}"/>
              </a:ext>
            </a:extLst>
          </p:cNvPr>
          <p:cNvSpPr/>
          <p:nvPr/>
        </p:nvSpPr>
        <p:spPr>
          <a:xfrm>
            <a:off x="81611" y="1316185"/>
            <a:ext cx="4523071" cy="2225382"/>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100">
              <a:solidFill>
                <a:schemeClr val="tx1"/>
              </a:solidFill>
              <a:latin typeface="Arial"/>
              <a:ea typeface="+mn-lt"/>
              <a:cs typeface="Arial"/>
            </a:endParaRPr>
          </a:p>
          <a:p>
            <a:pPr algn="ctr"/>
            <a:endParaRPr lang="en-GB" sz="1100">
              <a:solidFill>
                <a:schemeClr val="tx1"/>
              </a:solidFill>
              <a:latin typeface="Arial"/>
              <a:ea typeface="+mn-lt"/>
              <a:cs typeface="Arial"/>
            </a:endParaRPr>
          </a:p>
          <a:p>
            <a:pPr algn="ctr"/>
            <a:endParaRPr lang="en-GB" sz="1200">
              <a:solidFill>
                <a:schemeClr val="tx1"/>
              </a:solidFill>
              <a:latin typeface="Arial"/>
              <a:ea typeface="+mn-lt"/>
              <a:cs typeface="Arial"/>
            </a:endParaRPr>
          </a:p>
          <a:p>
            <a:pPr algn="ctr"/>
            <a:r>
              <a:rPr lang="en-GB" sz="1200">
                <a:solidFill>
                  <a:schemeClr val="tx1"/>
                </a:solidFill>
                <a:latin typeface="Arial"/>
                <a:ea typeface="+mn-lt"/>
                <a:cs typeface="Arial"/>
              </a:rPr>
              <a:t>In History this term, pupils explore the Ancient Maya civilisation in depth. They investigate how Maya communities settled the rainforest, examine cities, beliefs and inventions, and learn why cacao was so important. Children analyse archaeological evidence, compare Maya timelines with Britain, and debate historians’ theories about the civilisation’s decline, developing strong historical thinking and enquiry skills, including work with sources,</a:t>
            </a:r>
            <a:r>
              <a:rPr lang="en-GB" sz="1100">
                <a:solidFill>
                  <a:schemeClr val="tx1"/>
                </a:solidFill>
                <a:latin typeface="Arial"/>
                <a:ea typeface="+mn-lt"/>
                <a:cs typeface="Arial"/>
              </a:rPr>
              <a:t> </a:t>
            </a:r>
            <a:r>
              <a:rPr lang="en-GB" sz="1200">
                <a:solidFill>
                  <a:schemeClr val="tx1"/>
                </a:solidFill>
                <a:latin typeface="Arial"/>
                <a:ea typeface="+mn-lt"/>
                <a:cs typeface="Arial"/>
              </a:rPr>
              <a:t>discussion, and creative tasks throughout the unit this term overall.</a:t>
            </a:r>
            <a:endParaRPr lang="en-US" sz="1200">
              <a:solidFill>
                <a:schemeClr val="tx1"/>
              </a:solidFill>
              <a:latin typeface="Arial"/>
              <a:ea typeface="Calibri"/>
              <a:cs typeface="Arial"/>
            </a:endParaRPr>
          </a:p>
          <a:p>
            <a:pPr algn="ctr"/>
            <a:endParaRPr lang="en-GB" sz="1100">
              <a:solidFill>
                <a:schemeClr val="tx1"/>
              </a:solidFill>
              <a:latin typeface="Arial"/>
              <a:ea typeface="+mn-lt"/>
              <a:cs typeface="Arial"/>
            </a:endParaRPr>
          </a:p>
          <a:p>
            <a:pPr algn="ctr"/>
            <a:endParaRPr lang="en-GB" sz="1100" b="1">
              <a:solidFill>
                <a:schemeClr val="tx1"/>
              </a:solidFill>
              <a:latin typeface="Arial"/>
              <a:ea typeface="+mn-lt"/>
              <a:cs typeface="Arial"/>
            </a:endParaRPr>
          </a:p>
          <a:p>
            <a:endParaRPr lang="en-GB" sz="1100">
              <a:solidFill>
                <a:schemeClr val="tx1"/>
              </a:solidFill>
              <a:latin typeface="Arial"/>
              <a:cs typeface="Arial"/>
            </a:endParaRPr>
          </a:p>
          <a:p>
            <a:pPr algn="ctr"/>
            <a:endParaRPr lang="en-GB" sz="1050" b="1">
              <a:solidFill>
                <a:schemeClr val="tx1"/>
              </a:solidFill>
              <a:latin typeface="Arial"/>
              <a:cs typeface="Arial"/>
            </a:endParaRPr>
          </a:p>
        </p:txBody>
      </p:sp>
      <p:sp>
        <p:nvSpPr>
          <p:cNvPr id="27" name="Rectangle 26">
            <a:extLst>
              <a:ext uri="{FF2B5EF4-FFF2-40B4-BE49-F238E27FC236}">
                <a16:creationId xmlns:a16="http://schemas.microsoft.com/office/drawing/2014/main" id="{E803A7F6-B9A5-4631-BDE5-BE63481CA949}"/>
              </a:ext>
            </a:extLst>
          </p:cNvPr>
          <p:cNvSpPr/>
          <p:nvPr/>
        </p:nvSpPr>
        <p:spPr>
          <a:xfrm>
            <a:off x="948075" y="1238250"/>
            <a:ext cx="2476502" cy="2571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History </a:t>
            </a:r>
          </a:p>
        </p:txBody>
      </p:sp>
      <p:sp>
        <p:nvSpPr>
          <p:cNvPr id="2" name="Rectangle 1">
            <a:extLst>
              <a:ext uri="{FF2B5EF4-FFF2-40B4-BE49-F238E27FC236}">
                <a16:creationId xmlns:a16="http://schemas.microsoft.com/office/drawing/2014/main" id="{9F923AB0-D37F-038B-1BB1-B762E9349F06}"/>
              </a:ext>
            </a:extLst>
          </p:cNvPr>
          <p:cNvSpPr/>
          <p:nvPr/>
        </p:nvSpPr>
        <p:spPr>
          <a:xfrm>
            <a:off x="5391005" y="1725421"/>
            <a:ext cx="2476502" cy="2571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RE </a:t>
            </a:r>
          </a:p>
        </p:txBody>
      </p:sp>
    </p:spTree>
    <p:extLst>
      <p:ext uri="{BB962C8B-B14F-4D97-AF65-F5344CB8AC3E}">
        <p14:creationId xmlns:p14="http://schemas.microsoft.com/office/powerpoint/2010/main" val="3691939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TaxCatchAll xmlns="dab3547d-fd9d-40a3-bcb8-a4bdffa3ee62" xsi:nil="true"/>
    <lcf76f155ced4ddcb4097134ff3c332f xmlns="1cc60a1c-d6c3-417b-b7a2-c7f588eb9d36">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A49A6EC72FB3458CB853956A284F0B" ma:contentTypeVersion="21" ma:contentTypeDescription="Create a new document." ma:contentTypeScope="" ma:versionID="ae3747785fc7532e6ab406ad9a9b83bd">
  <xsd:schema xmlns:xsd="http://www.w3.org/2001/XMLSchema" xmlns:xs="http://www.w3.org/2001/XMLSchema" xmlns:p="http://schemas.microsoft.com/office/2006/metadata/properties" xmlns:ns1="http://schemas.microsoft.com/sharepoint/v3" xmlns:ns2="1cc60a1c-d6c3-417b-b7a2-c7f588eb9d36" xmlns:ns3="dab3547d-fd9d-40a3-bcb8-a4bdffa3ee62" targetNamespace="http://schemas.microsoft.com/office/2006/metadata/properties" ma:root="true" ma:fieldsID="484202528dbc3d2f1875933ca1ffdda1" ns1:_="" ns2:_="" ns3:_="">
    <xsd:import namespace="http://schemas.microsoft.com/sharepoint/v3"/>
    <xsd:import namespace="1cc60a1c-d6c3-417b-b7a2-c7f588eb9d36"/>
    <xsd:import namespace="dab3547d-fd9d-40a3-bcb8-a4bdffa3ee6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1:_ip_UnifiedCompliancePolicyProperties" minOccurs="0"/>
                <xsd:element ref="ns1:_ip_UnifiedCompliancePolicyUIAc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cc60a1c-d6c3-417b-b7a2-c7f588eb9d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03c62532-5405-4234-8b1a-bb2652944c8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ab3547d-fd9d-40a3-bcb8-a4bdffa3ee6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527d5766-7d13-4251-82d4-520b469f5ef6}" ma:internalName="TaxCatchAll" ma:showField="CatchAllData" ma:web="dab3547d-fd9d-40a3-bcb8-a4bdffa3ee6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571EF77-ED56-4062-93C2-BCD33C75931A}">
  <ds:schemaRefs>
    <ds:schemaRef ds:uri="1cc60a1c-d6c3-417b-b7a2-c7f588eb9d36"/>
    <ds:schemaRef ds:uri="dab3547d-fd9d-40a3-bcb8-a4bdffa3ee6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DEB51DAF-10BD-457B-BFCD-4AD7F8DEFD08}">
  <ds:schemaRefs>
    <ds:schemaRef ds:uri="1cc60a1c-d6c3-417b-b7a2-c7f588eb9d36"/>
    <ds:schemaRef ds:uri="dab3547d-fd9d-40a3-bcb8-a4bdffa3ee6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5C0593F-AA77-42C1-975A-D69ACB6CD25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549</Words>
  <Application>Microsoft Office PowerPoint</Application>
  <PresentationFormat>Widescreen</PresentationFormat>
  <Paragraphs>42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Kinetic Letters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Sharon Townsend</dc:creator>
  <cp:lastModifiedBy>Hayley Dicks</cp:lastModifiedBy>
  <cp:revision>2</cp:revision>
  <cp:lastPrinted>2024-04-29T12:17:52Z</cp:lastPrinted>
  <dcterms:created xsi:type="dcterms:W3CDTF">2020-11-25T13:20:46Z</dcterms:created>
  <dcterms:modified xsi:type="dcterms:W3CDTF">2026-04-14T08:12:03Z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0x01010079A49A6EC72FB3458CB853956A284F0B</vt:lpwstr>
  </property>
  <property fmtid="{D5CDD505-2E9C-101B-9397-08002B2CF9AE}" pid="3" name="MediaServiceImageTags">
    <vt:lpwstr/>
  </property>
</Properties>
</file>