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CC"/>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53AB38-8104-49CE-9F49-85F871A15D2E}" v="25" dt="2025-04-23T20:51:00.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6B39F-6205-420E-BFE5-C5C0048D8CD9}" type="datetimeFigureOut">
              <a:rPr lang="en-GB" smtClean="0"/>
              <a:t>02/09/2025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A379A2-B8E7-4AFA-84F7-4F3B601C5E4A}" type="slidenum">
              <a:rPr lang="en-GB" smtClean="0"/>
              <a:t>‹#›</a:t>
            </a:fld>
            <a:endParaRPr lang="en-GB"/>
          </a:p>
        </p:txBody>
      </p:sp>
    </p:spTree>
    <p:extLst>
      <p:ext uri="{BB962C8B-B14F-4D97-AF65-F5344CB8AC3E}">
        <p14:creationId xmlns:p14="http://schemas.microsoft.com/office/powerpoint/2010/main" val="3475856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A379A2-B8E7-4AFA-84F7-4F3B601C5E4A}" type="slidenum">
              <a:rPr lang="en-GB" smtClean="0"/>
              <a:t>1</a:t>
            </a:fld>
            <a:endParaRPr lang="en-GB"/>
          </a:p>
        </p:txBody>
      </p:sp>
    </p:spTree>
    <p:extLst>
      <p:ext uri="{BB962C8B-B14F-4D97-AF65-F5344CB8AC3E}">
        <p14:creationId xmlns:p14="http://schemas.microsoft.com/office/powerpoint/2010/main" val="4184079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619D6-9352-7B52-2AD6-3FEA93A73D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A8B3089-E4CF-D8BD-7618-B403CE9DB8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920D83-F993-05D9-C824-C5708209DF26}"/>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3373FF84-3287-4B9D-7A37-B659E9E72E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61744-DDC5-887C-19EE-24B4871FF5AC}"/>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73992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BB152-B9F7-339B-E35F-12B6ABE5E9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75DF2B-2F2A-4F16-CEFC-238090E965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5E52C3-60B3-B622-8FBB-23B77FA6CB2D}"/>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492A49F1-E14E-AA7F-E2D8-C1FA649AA4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24C265-9104-B67A-182E-CCD9D0781927}"/>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043786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43169-3EAB-7974-9B7D-FDFC13E4B2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3703AA-9E2B-7095-3578-F6205AF458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6FA637-0BF9-E82F-65A9-8109606E8238}"/>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D50E2F06-D4EA-79F7-725A-28794903AD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F40F27-6B8A-4541-56B6-D85E12DEB35F}"/>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960700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67F1A-0577-ABA1-095F-17001A3334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FF6E15-75D5-0EAB-5E54-98F780E9E08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93223F-3193-3679-67BD-B7ADBB33C3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C1D264-6145-C10A-4E05-989E79BC4DB2}"/>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6" name="Footer Placeholder 5">
            <a:extLst>
              <a:ext uri="{FF2B5EF4-FFF2-40B4-BE49-F238E27FC236}">
                <a16:creationId xmlns:a16="http://schemas.microsoft.com/office/drawing/2014/main" id="{FD115CD8-31CA-1165-89DF-E4CC10E9A7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C4E370-AAD7-FC0B-2D1B-E93A59213B9D}"/>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55126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09472-3D9C-DC15-EF7A-0A33FA87D0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336B9-B38D-735C-5D98-EB7B49CAB4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B9F507-6CD9-F9BA-2859-60E760684B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C7304F-6F40-6446-593F-CD80DF2CD7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8DD709-073F-9E53-82B5-8A773AFAEE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003085-4494-A24B-C3CF-C4F7E071B3F0}"/>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8" name="Footer Placeholder 7">
            <a:extLst>
              <a:ext uri="{FF2B5EF4-FFF2-40B4-BE49-F238E27FC236}">
                <a16:creationId xmlns:a16="http://schemas.microsoft.com/office/drawing/2014/main" id="{D92C8685-405F-A9E5-ED55-B993A3F0E1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0F6E26-38CB-8905-4A5E-63EFEBF30C33}"/>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84645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2D967-93CC-8C3C-1913-92B2D34B6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87C1CC2-21FB-AD05-A88D-5C8287C1C7AF}"/>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4" name="Footer Placeholder 3">
            <a:extLst>
              <a:ext uri="{FF2B5EF4-FFF2-40B4-BE49-F238E27FC236}">
                <a16:creationId xmlns:a16="http://schemas.microsoft.com/office/drawing/2014/main" id="{50D92809-6CDF-2CB6-884C-0A150D0480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CAABAB-175D-4D32-1C49-9C56D0307744}"/>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414269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45EE66-E0E1-3DFF-6E4A-8AAF0915E254}"/>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3" name="Footer Placeholder 2">
            <a:extLst>
              <a:ext uri="{FF2B5EF4-FFF2-40B4-BE49-F238E27FC236}">
                <a16:creationId xmlns:a16="http://schemas.microsoft.com/office/drawing/2014/main" id="{5DF7CC8A-5F11-DA6C-0B2B-B61D3DAE4D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5154A1-82C3-4883-F26E-E8B3A5722CC3}"/>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870726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C160-4242-9676-8557-C208FB8346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8A1CDB-59FE-89A0-0AD1-984EB7723B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2F346E-E697-6794-15E3-945DE0395A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2BBC13-2B53-211C-DD54-DDC5251E4C72}"/>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6" name="Footer Placeholder 5">
            <a:extLst>
              <a:ext uri="{FF2B5EF4-FFF2-40B4-BE49-F238E27FC236}">
                <a16:creationId xmlns:a16="http://schemas.microsoft.com/office/drawing/2014/main" id="{7F2998FF-6D51-1692-3993-0A201B72AF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0FF8B3-29E5-5DAE-0E0E-CBE16BD07E2A}"/>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4136344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B505E-E708-6655-DA91-18458A7908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C790CEE-FA02-2172-6D6F-82AC55D090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8824F6-30A9-3907-F4B9-8B7379C547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557AB9-252C-EB44-C864-BDBE6E615641}"/>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6" name="Footer Placeholder 5">
            <a:extLst>
              <a:ext uri="{FF2B5EF4-FFF2-40B4-BE49-F238E27FC236}">
                <a16:creationId xmlns:a16="http://schemas.microsoft.com/office/drawing/2014/main" id="{B1A3B431-B434-44C5-414B-ADC4C52C31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735F80-FE99-C085-9091-B4125E0F8E69}"/>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008886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8C588-6593-8FF7-ECBF-91F2165EB1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614483-EE9D-7A63-C67F-9B960493FA5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24F827-D0F8-12E1-D9C9-E3537750B30B}"/>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946FBF6C-DCD6-11D7-0D0E-D062B860C3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842911-6E3E-CCEB-441B-60C0CEBA46A8}"/>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1071586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71679B-43CC-F6EC-7907-7301E15354F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837B38-E769-861B-60C1-5E081ADBFD8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83D86D-06A5-F261-BE86-0DBC1B1BFAEA}"/>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9DF31C7F-684C-AC13-8316-FB70365B2B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F7DF69-E456-4914-BE3F-9814F4795843}"/>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528289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DF4646-5F3B-5098-B168-8B3848441C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DFAF65-BAFF-D9E3-32FC-87187CA0F0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200BEE-8451-FDCB-F0E5-D8533488A5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5A38A43A-DEA9-0A73-EDB4-25FF44E511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F52BD53-D0F8-24E3-C592-2F8CE268F8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06A8C66-60EC-4C74-B69C-4D02382C9020}" type="slidenum">
              <a:rPr lang="en-GB" smtClean="0"/>
              <a:t>‹#›</a:t>
            </a:fld>
            <a:endParaRPr lang="en-GB"/>
          </a:p>
        </p:txBody>
      </p:sp>
    </p:spTree>
    <p:extLst>
      <p:ext uri="{BB962C8B-B14F-4D97-AF65-F5344CB8AC3E}">
        <p14:creationId xmlns:p14="http://schemas.microsoft.com/office/powerpoint/2010/main" val="3748724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6E368-7588-CD37-BB38-4159AC8D5043}"/>
              </a:ext>
            </a:extLst>
          </p:cNvPr>
          <p:cNvSpPr/>
          <p:nvPr/>
        </p:nvSpPr>
        <p:spPr>
          <a:xfrm>
            <a:off x="233482" y="393403"/>
            <a:ext cx="4343400" cy="168475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latin typeface="Abadi Extra Light" panose="020B0204020104020204" pitchFamily="34" charset="0"/>
              </a:rPr>
              <a:t>Reception </a:t>
            </a:r>
          </a:p>
          <a:p>
            <a:pPr algn="ctr"/>
            <a:r>
              <a:rPr lang="en-GB" sz="3200" dirty="0">
                <a:latin typeface="Abadi Extra Light" panose="020B0204020104020204" pitchFamily="34" charset="0"/>
              </a:rPr>
              <a:t>Autumn Term 1</a:t>
            </a:r>
          </a:p>
        </p:txBody>
      </p:sp>
      <p:sp>
        <p:nvSpPr>
          <p:cNvPr id="5" name="Rectangle 4">
            <a:extLst>
              <a:ext uri="{FF2B5EF4-FFF2-40B4-BE49-F238E27FC236}">
                <a16:creationId xmlns:a16="http://schemas.microsoft.com/office/drawing/2014/main" id="{EA95CEAD-7093-E688-2C32-E5D0EBA5C59B}"/>
              </a:ext>
            </a:extLst>
          </p:cNvPr>
          <p:cNvSpPr/>
          <p:nvPr/>
        </p:nvSpPr>
        <p:spPr>
          <a:xfrm>
            <a:off x="4655325" y="372643"/>
            <a:ext cx="2349034" cy="317913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400" b="1" u="sng" dirty="0">
                <a:solidFill>
                  <a:schemeClr val="tx1"/>
                </a:solidFill>
                <a:latin typeface="Abadi Extra Light" panose="020B0204020104020204" pitchFamily="34" charset="0"/>
              </a:rPr>
              <a:t>Communication &amp; Language</a:t>
            </a:r>
          </a:p>
          <a:p>
            <a:pPr algn="just"/>
            <a:r>
              <a:rPr lang="en-GB" sz="1400" dirty="0">
                <a:solidFill>
                  <a:schemeClr val="tx1"/>
                </a:solidFill>
                <a:latin typeface="Abadi Extra Light" panose="020B0204020104020204" pitchFamily="34" charset="0"/>
              </a:rPr>
              <a:t>This term we will be thinking about the fundamentals of listening, how we show we are listening and following basic instructions. We will be talking in front of our peers and talking to adults in and around the classroom. </a:t>
            </a:r>
          </a:p>
          <a:p>
            <a:pPr algn="just"/>
            <a:r>
              <a:rPr lang="en-GB" sz="1400" dirty="0">
                <a:solidFill>
                  <a:schemeClr val="tx1"/>
                </a:solidFill>
                <a:latin typeface="Abadi Extra Light" panose="020B0204020104020204" pitchFamily="34" charset="0"/>
              </a:rPr>
              <a:t>This will be explored through our provision and classroom routines and within all lessons.</a:t>
            </a:r>
            <a:endParaRPr lang="en-GB" sz="1600" dirty="0">
              <a:solidFill>
                <a:schemeClr val="tx1"/>
              </a:solidFill>
              <a:latin typeface="Kinetic Letters" panose="02000000000000000000" pitchFamily="50" charset="0"/>
            </a:endParaRPr>
          </a:p>
        </p:txBody>
      </p:sp>
      <p:sp>
        <p:nvSpPr>
          <p:cNvPr id="6" name="Rectangle 5">
            <a:extLst>
              <a:ext uri="{FF2B5EF4-FFF2-40B4-BE49-F238E27FC236}">
                <a16:creationId xmlns:a16="http://schemas.microsoft.com/office/drawing/2014/main" id="{E2A9A8DB-E1D9-439A-23F1-5F8AEB3FE309}"/>
              </a:ext>
            </a:extLst>
          </p:cNvPr>
          <p:cNvSpPr/>
          <p:nvPr/>
        </p:nvSpPr>
        <p:spPr>
          <a:xfrm>
            <a:off x="7082802" y="393403"/>
            <a:ext cx="2378148" cy="3179135"/>
          </a:xfrm>
          <a:prstGeom prst="rect">
            <a:avLst/>
          </a:prstGeom>
          <a:solidFill>
            <a:srgbClr val="FF66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200" b="1" u="sng" dirty="0">
                <a:solidFill>
                  <a:schemeClr val="tx1"/>
                </a:solidFill>
                <a:latin typeface="Abadi Extra Light" panose="020B0204020104020204" pitchFamily="34" charset="0"/>
              </a:rPr>
              <a:t>Personal, Social &amp; Emotional Development</a:t>
            </a:r>
          </a:p>
          <a:p>
            <a:pPr algn="just"/>
            <a:r>
              <a:rPr lang="en-GB" sz="1200" dirty="0">
                <a:solidFill>
                  <a:schemeClr val="tx1"/>
                </a:solidFill>
                <a:latin typeface="Abadi Extra Light" panose="020B0204020104020204" pitchFamily="34" charset="0"/>
              </a:rPr>
              <a:t>We will be looking closely at our emotions and recognising how these can make us feel. We will be learning that everyone feels emotions and what kind of things we can do when we feel them. We will think about ourselves as individuals and the values we bring., We will be developing our growth mindset as we think about mistakes and how we learn from them.</a:t>
            </a:r>
          </a:p>
          <a:p>
            <a:pPr algn="just"/>
            <a:r>
              <a:rPr lang="en-GB" sz="1200" dirty="0">
                <a:solidFill>
                  <a:schemeClr val="tx1"/>
                </a:solidFill>
                <a:latin typeface="Abadi Extra Light" panose="020B0204020104020204" pitchFamily="34" charset="0"/>
              </a:rPr>
              <a:t>We will be looking at washing our hands and using the toilet independently as well as doing up our coats.</a:t>
            </a:r>
          </a:p>
        </p:txBody>
      </p:sp>
      <p:sp>
        <p:nvSpPr>
          <p:cNvPr id="7" name="Rectangle 6">
            <a:extLst>
              <a:ext uri="{FF2B5EF4-FFF2-40B4-BE49-F238E27FC236}">
                <a16:creationId xmlns:a16="http://schemas.microsoft.com/office/drawing/2014/main" id="{FC9A81DA-F957-B81D-285D-DAB99486D46A}"/>
              </a:ext>
            </a:extLst>
          </p:cNvPr>
          <p:cNvSpPr/>
          <p:nvPr/>
        </p:nvSpPr>
        <p:spPr>
          <a:xfrm>
            <a:off x="9498164" y="372643"/>
            <a:ext cx="2378148" cy="3199895"/>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350" b="1" u="sng" dirty="0">
                <a:solidFill>
                  <a:prstClr val="black"/>
                </a:solidFill>
                <a:latin typeface="Abadi Extra Light" panose="020B0204020104020204" pitchFamily="34" charset="0"/>
              </a:rPr>
              <a:t>Physical Development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350" i="0" strike="noStrike" kern="1200" cap="none" spc="0" normalizeH="0" baseline="0" noProof="0" dirty="0">
                <a:ln>
                  <a:noFill/>
                </a:ln>
                <a:solidFill>
                  <a:prstClr val="black"/>
                </a:solidFill>
                <a:effectLst/>
                <a:uLnTx/>
                <a:uFillTx/>
                <a:latin typeface="Abadi Extra Light" panose="020B0204020104020204" pitchFamily="34" charset="0"/>
              </a:rPr>
              <a:t>As we begin the year, we will be identifying our dominant hand when writing. We will be building hand strength by </a:t>
            </a:r>
            <a:r>
              <a:rPr kumimoji="0" lang="en-GB" sz="1350" i="0" strike="noStrike" kern="1200" cap="none" spc="0" normalizeH="0" baseline="0" noProof="0" dirty="0" err="1">
                <a:ln>
                  <a:noFill/>
                </a:ln>
                <a:solidFill>
                  <a:prstClr val="black"/>
                </a:solidFill>
                <a:effectLst/>
                <a:uLnTx/>
                <a:uFillTx/>
                <a:latin typeface="Abadi Extra Light" panose="020B0204020104020204" pitchFamily="34" charset="0"/>
              </a:rPr>
              <a:t>usi</a:t>
            </a:r>
            <a:r>
              <a:rPr lang="en-GB" sz="1350" dirty="0">
                <a:solidFill>
                  <a:prstClr val="black"/>
                </a:solidFill>
                <a:latin typeface="Abadi Extra Light" panose="020B0204020104020204" pitchFamily="34" charset="0"/>
              </a:rPr>
              <a:t>ng tweezers and developing a good pencil grip. We will be threading, cutting and writing some letters.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350" dirty="0">
                <a:solidFill>
                  <a:prstClr val="black"/>
                </a:solidFill>
                <a:latin typeface="Abadi Extra Light" panose="020B0204020104020204" pitchFamily="34" charset="0"/>
              </a:rPr>
              <a:t>As we think about our gross motor skills, we think about how we move safely in a space, how to navigate a busy playground and basic balancing.</a:t>
            </a:r>
            <a:endParaRPr lang="en-GB" sz="1350" dirty="0">
              <a:solidFill>
                <a:prstClr val="black"/>
              </a:solidFill>
              <a:latin typeface="Kinetic Letters" panose="02000000000000000000" pitchFamily="50"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500" i="0" strike="noStrike" kern="1200" cap="none" spc="0" normalizeH="0" baseline="0" noProof="0" dirty="0">
              <a:ln>
                <a:noFill/>
              </a:ln>
              <a:solidFill>
                <a:prstClr val="black"/>
              </a:solidFill>
              <a:effectLst/>
              <a:uLnTx/>
              <a:uFillTx/>
              <a:latin typeface="Kinetic Letters" panose="02000000000000000000" pitchFamily="50" charset="0"/>
              <a:ea typeface="+mn-ea"/>
              <a:cs typeface="+mn-cs"/>
            </a:endParaRPr>
          </a:p>
        </p:txBody>
      </p:sp>
      <p:sp>
        <p:nvSpPr>
          <p:cNvPr id="9" name="Rectangle 8">
            <a:extLst>
              <a:ext uri="{FF2B5EF4-FFF2-40B4-BE49-F238E27FC236}">
                <a16:creationId xmlns:a16="http://schemas.microsoft.com/office/drawing/2014/main" id="{276343AA-EC4D-A2FD-E7BB-156E503E33D8}"/>
              </a:ext>
            </a:extLst>
          </p:cNvPr>
          <p:cNvSpPr/>
          <p:nvPr/>
        </p:nvSpPr>
        <p:spPr>
          <a:xfrm>
            <a:off x="117719" y="3801646"/>
            <a:ext cx="2641430" cy="2875601"/>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fontAlgn="base"/>
            <a:r>
              <a:rPr lang="en-GB" sz="1400" b="1" u="sng" dirty="0">
                <a:solidFill>
                  <a:schemeClr val="bg1"/>
                </a:solidFill>
                <a:latin typeface="Abadi Extra Light" panose="020B0204020104020204" pitchFamily="34" charset="0"/>
              </a:rPr>
              <a:t>Knowledge &amp; Understanding Of The World</a:t>
            </a:r>
          </a:p>
          <a:p>
            <a:pPr algn="just" fontAlgn="base"/>
            <a:r>
              <a:rPr lang="en-GB" sz="1400" dirty="0">
                <a:solidFill>
                  <a:schemeClr val="bg1"/>
                </a:solidFill>
                <a:latin typeface="Abadi Extra Light" panose="020B0204020104020204" pitchFamily="34" charset="0"/>
              </a:rPr>
              <a:t>We look at our own past and present, beginning the understandings of history. Through RE learning, we begin to learn about different cultures and beliefs around us. We look at our families and who is in our close and wider families.</a:t>
            </a:r>
          </a:p>
          <a:p>
            <a:pPr algn="just" fontAlgn="base"/>
            <a:r>
              <a:rPr lang="en-GB" sz="1400" dirty="0">
                <a:solidFill>
                  <a:schemeClr val="bg1"/>
                </a:solidFill>
                <a:latin typeface="Abadi Extra Light" panose="020B0204020104020204" pitchFamily="34" charset="0"/>
              </a:rPr>
              <a:t>We look closely at the seasons and in particular autumn and what our world looks like at this time.</a:t>
            </a:r>
          </a:p>
          <a:p>
            <a:pPr algn="just" fontAlgn="base"/>
            <a:endParaRPr lang="en-GB" sz="1050" dirty="0">
              <a:solidFill>
                <a:schemeClr val="bg1"/>
              </a:solidFill>
              <a:latin typeface="Abadi Extra Light" panose="020B0204020104020204" pitchFamily="34" charset="0"/>
            </a:endParaRPr>
          </a:p>
        </p:txBody>
      </p:sp>
      <p:sp>
        <p:nvSpPr>
          <p:cNvPr id="10" name="Rectangle 9">
            <a:extLst>
              <a:ext uri="{FF2B5EF4-FFF2-40B4-BE49-F238E27FC236}">
                <a16:creationId xmlns:a16="http://schemas.microsoft.com/office/drawing/2014/main" id="{E82B1ADF-F413-19FD-FA0B-0EC698EE414A}"/>
              </a:ext>
            </a:extLst>
          </p:cNvPr>
          <p:cNvSpPr/>
          <p:nvPr/>
        </p:nvSpPr>
        <p:spPr>
          <a:xfrm>
            <a:off x="2903955" y="3801646"/>
            <a:ext cx="2874081" cy="2875601"/>
          </a:xfrm>
          <a:prstGeom prst="rect">
            <a:avLst/>
          </a:prstGeom>
          <a:solidFill>
            <a:srgbClr val="33CC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400" b="1" u="sng" dirty="0">
                <a:solidFill>
                  <a:schemeClr val="tx1"/>
                </a:solidFill>
                <a:latin typeface="Abadi Extra Light" panose="020B0204020104020204" pitchFamily="34" charset="0"/>
              </a:rPr>
              <a:t>Expressive Arts &amp; Design</a:t>
            </a:r>
          </a:p>
          <a:p>
            <a:pPr algn="just"/>
            <a:r>
              <a:rPr lang="en-GB" sz="1400" dirty="0">
                <a:solidFill>
                  <a:schemeClr val="tx1"/>
                </a:solidFill>
                <a:latin typeface="Abadi Extra Light" panose="020B0204020104020204" pitchFamily="34" charset="0"/>
              </a:rPr>
              <a:t>Through provision and through lessons, we will learn how to join materials, how to build and explore with construction materials and how to select appropriate tools for a job.</a:t>
            </a:r>
          </a:p>
          <a:p>
            <a:pPr algn="just"/>
            <a:r>
              <a:rPr lang="en-GB" sz="1400" dirty="0">
                <a:solidFill>
                  <a:schemeClr val="tx1"/>
                </a:solidFill>
                <a:latin typeface="Abadi Extra Light" panose="020B0204020104020204" pitchFamily="34" charset="0"/>
              </a:rPr>
              <a:t>We will be taking part in music and singing games and songs and how we can express our likes and dislikes about a piece.</a:t>
            </a:r>
          </a:p>
          <a:p>
            <a:pPr algn="ctr"/>
            <a:endParaRPr lang="en-GB" b="1" u="sng" dirty="0">
              <a:latin typeface="Kinetic Letters" panose="02000000000000000000" pitchFamily="50" charset="0"/>
            </a:endParaRPr>
          </a:p>
        </p:txBody>
      </p:sp>
      <p:sp>
        <p:nvSpPr>
          <p:cNvPr id="11" name="Rectangle 10">
            <a:extLst>
              <a:ext uri="{FF2B5EF4-FFF2-40B4-BE49-F238E27FC236}">
                <a16:creationId xmlns:a16="http://schemas.microsoft.com/office/drawing/2014/main" id="{24B9CFFB-B137-67DB-60F0-6BC3EDECE35E}"/>
              </a:ext>
            </a:extLst>
          </p:cNvPr>
          <p:cNvSpPr/>
          <p:nvPr/>
        </p:nvSpPr>
        <p:spPr>
          <a:xfrm>
            <a:off x="5922841" y="3801646"/>
            <a:ext cx="2987748" cy="2875601"/>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a:t>
            </a:r>
            <a:r>
              <a:rPr lang="en-GB" sz="1400" b="1" u="sng" dirty="0">
                <a:solidFill>
                  <a:schemeClr val="tx1"/>
                </a:solidFill>
                <a:latin typeface="Abadi Extra Light" panose="020B0204020104020204" pitchFamily="34" charset="0"/>
              </a:rPr>
              <a:t>Mathematics</a:t>
            </a:r>
          </a:p>
          <a:p>
            <a:pPr algn="just"/>
            <a:r>
              <a:rPr lang="en-GB" sz="1400" dirty="0">
                <a:solidFill>
                  <a:schemeClr val="tx1"/>
                </a:solidFill>
                <a:latin typeface="Abadi Extra Light" panose="020B0204020104020204" pitchFamily="34" charset="0"/>
              </a:rPr>
              <a:t>We begin the term by matching simple objects and colours to then sorting objects and discussing our reasons for this. We will be counting at first up and down to 10 and looking at how we can recognise and write these numbers. </a:t>
            </a:r>
          </a:p>
          <a:p>
            <a:pPr algn="just"/>
            <a:r>
              <a:rPr lang="en-GB" sz="1400" dirty="0">
                <a:solidFill>
                  <a:schemeClr val="tx1"/>
                </a:solidFill>
                <a:latin typeface="Abadi Extra Light" panose="020B0204020104020204" pitchFamily="34" charset="0"/>
              </a:rPr>
              <a:t>We will be ordering items by size and sequencing the events that happen in a day.</a:t>
            </a:r>
          </a:p>
        </p:txBody>
      </p:sp>
      <p:sp>
        <p:nvSpPr>
          <p:cNvPr id="12" name="Rectangle 11">
            <a:extLst>
              <a:ext uri="{FF2B5EF4-FFF2-40B4-BE49-F238E27FC236}">
                <a16:creationId xmlns:a16="http://schemas.microsoft.com/office/drawing/2014/main" id="{1DCAE094-42BF-712B-E7B7-F02FD2018BAB}"/>
              </a:ext>
            </a:extLst>
          </p:cNvPr>
          <p:cNvSpPr/>
          <p:nvPr/>
        </p:nvSpPr>
        <p:spPr>
          <a:xfrm>
            <a:off x="9055395" y="3801646"/>
            <a:ext cx="2987748" cy="2875601"/>
          </a:xfrm>
          <a:prstGeom prst="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r>
              <a:rPr lang="en-GB" sz="1400" b="1" u="sng" dirty="0">
                <a:solidFill>
                  <a:schemeClr val="tx1"/>
                </a:solidFill>
                <a:latin typeface="Abadi Extra Light" panose="020B0204020104020204" pitchFamily="34" charset="0"/>
                <a:cs typeface="Arial" panose="020B0604020202020204" pitchFamily="34" charset="0"/>
              </a:rPr>
              <a:t>Literacy</a:t>
            </a:r>
            <a:endParaRPr lang="en-GB" sz="1400" dirty="0">
              <a:solidFill>
                <a:schemeClr val="tx1"/>
              </a:solidFill>
              <a:latin typeface="Abadi Extra Light" panose="020B0204020104020204" pitchFamily="34" charset="0"/>
              <a:cs typeface="Arial" panose="020B0604020202020204" pitchFamily="34" charset="0"/>
            </a:endParaRPr>
          </a:p>
          <a:p>
            <a:pPr fontAlgn="base"/>
            <a:r>
              <a:rPr lang="en-GB" sz="1400" dirty="0">
                <a:solidFill>
                  <a:schemeClr val="tx1"/>
                </a:solidFill>
                <a:latin typeface="Abadi Extra Light" panose="020B0204020104020204" pitchFamily="34" charset="0"/>
                <a:cs typeface="Arial" panose="020B0604020202020204" pitchFamily="34" charset="0"/>
              </a:rPr>
              <a:t>This term, we will be looking at two stories; ‘Dear Zoo’ and ‘Noisy Farm’. We work this term largely on retelling and changing the stories orally with our own ideas. We will be learning key vocabulary and we will be beginning through phonics and in lessons to write some key sounds.</a:t>
            </a:r>
            <a:endParaRPr lang="en-GB" dirty="0"/>
          </a:p>
        </p:txBody>
      </p:sp>
      <p:pic>
        <p:nvPicPr>
          <p:cNvPr id="13" name="Picture 2">
            <a:extLst>
              <a:ext uri="{FF2B5EF4-FFF2-40B4-BE49-F238E27FC236}">
                <a16:creationId xmlns:a16="http://schemas.microsoft.com/office/drawing/2014/main" id="{E43022C7-4C09-2E88-7FE5-0655CDF8F4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688" y="636433"/>
            <a:ext cx="887189" cy="9152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he 6 Fascinating Stages of Drawing Development in Children ...">
            <a:extLst>
              <a:ext uri="{FF2B5EF4-FFF2-40B4-BE49-F238E27FC236}">
                <a16:creationId xmlns:a16="http://schemas.microsoft.com/office/drawing/2014/main" id="{398308E9-4137-7AF2-7A45-571CF67852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482" y="2169442"/>
            <a:ext cx="2195968" cy="146397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hildhood-clipart-27 - The Early Childhood Academy">
            <a:extLst>
              <a:ext uri="{FF2B5EF4-FFF2-40B4-BE49-F238E27FC236}">
                <a16:creationId xmlns:a16="http://schemas.microsoft.com/office/drawing/2014/main" id="{90997328-CA59-90B6-F73E-EC31EA8B21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1464" y="2169442"/>
            <a:ext cx="1581846" cy="1581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1407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127bae4dae91d4d22db5bd546119bea">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ab81fec6895588fb3aad461593887053"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dab3547d-fd9d-40a3-bcb8-a4bdffa3ee62" xsi:nil="true"/>
    <_ip_UnifiedCompliancePolicyProperties xmlns="http://schemas.microsoft.com/sharepoint/v3"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138829F-137A-4E0C-ABBA-945FBBF30A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A2E54DD-65F7-46B9-A6D1-7EF7A20032F1}">
  <ds:schemaRefs>
    <ds:schemaRef ds:uri="http://schemas.microsoft.com/sharepoint/v3/contenttype/forms"/>
  </ds:schemaRefs>
</ds:datastoreItem>
</file>

<file path=customXml/itemProps3.xml><?xml version="1.0" encoding="utf-8"?>
<ds:datastoreItem xmlns:ds="http://schemas.openxmlformats.org/officeDocument/2006/customXml" ds:itemID="{F558EE28-259A-40F0-8D45-CA50636FB85F}">
  <ds:schemaRefs>
    <ds:schemaRef ds:uri="http://purl.org/dc/elements/1.1/"/>
    <ds:schemaRef ds:uri="http://www.w3.org/XML/1998/namespace"/>
    <ds:schemaRef ds:uri="http://schemas.microsoft.com/office/2006/documentManagement/types"/>
    <ds:schemaRef ds:uri="http://schemas.microsoft.com/sharepoint/v3"/>
    <ds:schemaRef ds:uri="1cc60a1c-d6c3-417b-b7a2-c7f588eb9d36"/>
    <ds:schemaRef ds:uri="http://purl.org/dc/dcmitype/"/>
    <ds:schemaRef ds:uri="http://purl.org/dc/terms/"/>
    <ds:schemaRef ds:uri="http://schemas.microsoft.com/office/infopath/2007/PartnerControls"/>
    <ds:schemaRef ds:uri="http://schemas.openxmlformats.org/package/2006/metadata/core-properties"/>
    <ds:schemaRef ds:uri="dab3547d-fd9d-40a3-bcb8-a4bdffa3ee6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TotalTime>
  <Words>493</Words>
  <Application>Microsoft Office PowerPoint</Application>
  <PresentationFormat>Widescreen</PresentationFormat>
  <Paragraphs>23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Abadi Extra Light</vt:lpstr>
      <vt:lpstr>Aptos</vt:lpstr>
      <vt:lpstr>Aptos Display</vt:lpstr>
      <vt:lpstr>Arial</vt:lpstr>
      <vt:lpstr>Kinetic Letters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A Holding</dc:creator>
  <cp:lastModifiedBy>Mrs E Parker</cp:lastModifiedBy>
  <cp:revision>2</cp:revision>
  <dcterms:created xsi:type="dcterms:W3CDTF">2025-04-23T18:37:52Z</dcterms:created>
  <dcterms:modified xsi:type="dcterms:W3CDTF">2025-09-02T09:08:53Z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ies>
</file>