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256" r:id="rId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CCFF"/>
    <a:srgbClr val="99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F8D150B-78BF-7EF9-4B70-1B81A07C8794}" v="192" dt="2024-09-02T20:15:30.326"/>
    <p1510:client id="{399FA1AD-59F2-9A44-44F7-E473147FB1EC}" v="454" dt="2024-09-03T19:26:20.398"/>
    <p1510:client id="{E8D84EF7-8A04-8F97-8C9E-462A993734B0}" v="562" dt="2024-09-03T14:12:41.05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0" d="100"/>
          <a:sy n="60" d="100"/>
        </p:scale>
        <p:origin x="88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354F21AE-6A61-4B01-91CE-D0104B274CB9}" type="datetimeFigureOut">
              <a:rPr lang="en-GB" smtClean="0"/>
              <a:t>04/09/2024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A6F15C5E-D83E-4C26-A4BF-45FEAB11887C}" type="slidenum">
              <a:rPr lang="en-GB" smtClean="0"/>
              <a:t>‹#›</a:t>
            </a:fld>
            <a:endParaRPr lang="en-GB"/>
          </a:p>
        </p:txBody>
      </p:sp>
    </p:spTree>
    <p:extLst>
      <p:ext uri="{BB962C8B-B14F-4D97-AF65-F5344CB8AC3E}">
        <p14:creationId xmlns:p14="http://schemas.microsoft.com/office/powerpoint/2010/main" val="23527345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6F15C5E-D83E-4C26-A4BF-45FEAB11887C}" type="slidenum">
              <a:rPr lang="en-GB" smtClean="0"/>
              <a:t>1</a:t>
            </a:fld>
            <a:endParaRPr lang="en-GB"/>
          </a:p>
        </p:txBody>
      </p:sp>
    </p:spTree>
    <p:extLst>
      <p:ext uri="{BB962C8B-B14F-4D97-AF65-F5344CB8AC3E}">
        <p14:creationId xmlns:p14="http://schemas.microsoft.com/office/powerpoint/2010/main" val="857279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F42989-6EBB-4E8C-869C-738CCF2D3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B071418-8D31-4FEE-B23A-37FCC5E49A5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37A28F0-6B9E-4B2F-9D70-4163E512DBF2}"/>
              </a:ext>
            </a:extLst>
          </p:cNvPr>
          <p:cNvSpPr>
            <a:spLocks noGrp="1"/>
          </p:cNvSpPr>
          <p:nvPr>
            <p:ph type="dt" sz="half" idx="10"/>
          </p:nvPr>
        </p:nvSpPr>
        <p:spPr/>
        <p:txBody>
          <a:bodyPr/>
          <a:lstStyle/>
          <a:p>
            <a:fld id="{03DFC25C-CBE6-4608-9099-1A726E34F5DE}" type="datetimeFigureOut">
              <a:rPr lang="en-GB" smtClean="0"/>
              <a:t>04/09/2024</a:t>
            </a:fld>
            <a:endParaRPr lang="en-GB"/>
          </a:p>
        </p:txBody>
      </p:sp>
      <p:sp>
        <p:nvSpPr>
          <p:cNvPr id="5" name="Footer Placeholder 4">
            <a:extLst>
              <a:ext uri="{FF2B5EF4-FFF2-40B4-BE49-F238E27FC236}">
                <a16:creationId xmlns:a16="http://schemas.microsoft.com/office/drawing/2014/main" id="{4EC66AA2-DA5F-4D01-9FFF-132DC76CF8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1D5A3DB-8176-41A0-93C7-5A57D18C270C}"/>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743593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0C2D2-5499-4F0F-BD77-FB0E1F234A1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AE67958-958C-4705-85D1-1A58B91BA87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7F0077-9FA8-443F-8F2E-FC4EC77B49D3}"/>
              </a:ext>
            </a:extLst>
          </p:cNvPr>
          <p:cNvSpPr>
            <a:spLocks noGrp="1"/>
          </p:cNvSpPr>
          <p:nvPr>
            <p:ph type="dt" sz="half" idx="10"/>
          </p:nvPr>
        </p:nvSpPr>
        <p:spPr/>
        <p:txBody>
          <a:bodyPr/>
          <a:lstStyle/>
          <a:p>
            <a:fld id="{03DFC25C-CBE6-4608-9099-1A726E34F5DE}" type="datetimeFigureOut">
              <a:rPr lang="en-GB" smtClean="0"/>
              <a:t>04/09/2024</a:t>
            </a:fld>
            <a:endParaRPr lang="en-GB"/>
          </a:p>
        </p:txBody>
      </p:sp>
      <p:sp>
        <p:nvSpPr>
          <p:cNvPr id="5" name="Footer Placeholder 4">
            <a:extLst>
              <a:ext uri="{FF2B5EF4-FFF2-40B4-BE49-F238E27FC236}">
                <a16:creationId xmlns:a16="http://schemas.microsoft.com/office/drawing/2014/main" id="{52C9FCC8-C291-4236-B921-53FBC68385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66250E8-CC4F-4121-A556-5EB19DE5DD1F}"/>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9529002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6F0C0-48D8-42A5-B06C-07D7EC8E91B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8E2E6A3-38C9-4349-80B1-A3D83C0F8A5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94A6332-C27F-4905-B422-F787F20B6064}"/>
              </a:ext>
            </a:extLst>
          </p:cNvPr>
          <p:cNvSpPr>
            <a:spLocks noGrp="1"/>
          </p:cNvSpPr>
          <p:nvPr>
            <p:ph type="dt" sz="half" idx="10"/>
          </p:nvPr>
        </p:nvSpPr>
        <p:spPr/>
        <p:txBody>
          <a:bodyPr/>
          <a:lstStyle/>
          <a:p>
            <a:fld id="{03DFC25C-CBE6-4608-9099-1A726E34F5DE}" type="datetimeFigureOut">
              <a:rPr lang="en-GB" smtClean="0"/>
              <a:t>04/09/2024</a:t>
            </a:fld>
            <a:endParaRPr lang="en-GB"/>
          </a:p>
        </p:txBody>
      </p:sp>
      <p:sp>
        <p:nvSpPr>
          <p:cNvPr id="5" name="Footer Placeholder 4">
            <a:extLst>
              <a:ext uri="{FF2B5EF4-FFF2-40B4-BE49-F238E27FC236}">
                <a16:creationId xmlns:a16="http://schemas.microsoft.com/office/drawing/2014/main" id="{AFD19D9A-F202-4582-AFE0-1E22CA2135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D3B7DB-8CE6-429A-90F6-4D69F520F876}"/>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4997365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22558-59AA-4D35-AB2C-8365F91F464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F02436E-7A34-4CF6-8BA8-9F3ECD8A6EC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5CFF86B-824B-4347-AD46-512D48C53FE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DEC20EE-C833-465C-AD6A-E736018CB9A3}"/>
              </a:ext>
            </a:extLst>
          </p:cNvPr>
          <p:cNvSpPr>
            <a:spLocks noGrp="1"/>
          </p:cNvSpPr>
          <p:nvPr>
            <p:ph type="dt" sz="half" idx="10"/>
          </p:nvPr>
        </p:nvSpPr>
        <p:spPr/>
        <p:txBody>
          <a:bodyPr/>
          <a:lstStyle/>
          <a:p>
            <a:fld id="{03DFC25C-CBE6-4608-9099-1A726E34F5DE}" type="datetimeFigureOut">
              <a:rPr lang="en-GB" smtClean="0"/>
              <a:t>04/09/2024</a:t>
            </a:fld>
            <a:endParaRPr lang="en-GB"/>
          </a:p>
        </p:txBody>
      </p:sp>
      <p:sp>
        <p:nvSpPr>
          <p:cNvPr id="6" name="Footer Placeholder 5">
            <a:extLst>
              <a:ext uri="{FF2B5EF4-FFF2-40B4-BE49-F238E27FC236}">
                <a16:creationId xmlns:a16="http://schemas.microsoft.com/office/drawing/2014/main" id="{1AE73C75-BE91-4D99-A5C3-065D6EAB47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381CBE9-A9F7-48DA-871C-1AA1BCAF3875}"/>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3750263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CFB56-D859-4F72-ABC1-76B91C1D5A1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7666608-B8C6-4947-9209-10AC2264A8B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4B21E01-9D8D-4450-9BD2-1F7B0B915F8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1465348-361E-4A98-A6CC-EF35B78C889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F35C587-3C91-49F0-BECF-ED22F0AD7D1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EF25CDC-2DE5-40BB-83F4-ECACE2A213FE}"/>
              </a:ext>
            </a:extLst>
          </p:cNvPr>
          <p:cNvSpPr>
            <a:spLocks noGrp="1"/>
          </p:cNvSpPr>
          <p:nvPr>
            <p:ph type="dt" sz="half" idx="10"/>
          </p:nvPr>
        </p:nvSpPr>
        <p:spPr/>
        <p:txBody>
          <a:bodyPr/>
          <a:lstStyle/>
          <a:p>
            <a:fld id="{03DFC25C-CBE6-4608-9099-1A726E34F5DE}" type="datetimeFigureOut">
              <a:rPr lang="en-GB" smtClean="0"/>
              <a:t>04/09/2024</a:t>
            </a:fld>
            <a:endParaRPr lang="en-GB"/>
          </a:p>
        </p:txBody>
      </p:sp>
      <p:sp>
        <p:nvSpPr>
          <p:cNvPr id="8" name="Footer Placeholder 7">
            <a:extLst>
              <a:ext uri="{FF2B5EF4-FFF2-40B4-BE49-F238E27FC236}">
                <a16:creationId xmlns:a16="http://schemas.microsoft.com/office/drawing/2014/main" id="{D179BE17-6500-4E33-A419-BE81CB75CFF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5DAEEF5-45A5-4CE0-B917-A6193D22C6A3}"/>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397039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4F81E-2BFE-416F-BD03-99C7B9352A8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E7C9614-5773-45A0-B3F9-8682BDC0F1D2}"/>
              </a:ext>
            </a:extLst>
          </p:cNvPr>
          <p:cNvSpPr>
            <a:spLocks noGrp="1"/>
          </p:cNvSpPr>
          <p:nvPr>
            <p:ph type="dt" sz="half" idx="10"/>
          </p:nvPr>
        </p:nvSpPr>
        <p:spPr/>
        <p:txBody>
          <a:bodyPr/>
          <a:lstStyle/>
          <a:p>
            <a:fld id="{03DFC25C-CBE6-4608-9099-1A726E34F5DE}" type="datetimeFigureOut">
              <a:rPr lang="en-GB" smtClean="0"/>
              <a:t>04/09/2024</a:t>
            </a:fld>
            <a:endParaRPr lang="en-GB"/>
          </a:p>
        </p:txBody>
      </p:sp>
      <p:sp>
        <p:nvSpPr>
          <p:cNvPr id="4" name="Footer Placeholder 3">
            <a:extLst>
              <a:ext uri="{FF2B5EF4-FFF2-40B4-BE49-F238E27FC236}">
                <a16:creationId xmlns:a16="http://schemas.microsoft.com/office/drawing/2014/main" id="{68FF9524-FD40-4700-8800-3F9F2E636E7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BF47FD8-5830-471A-A821-85B7AC9934A9}"/>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32156924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B133EA9-0FD6-4EE0-8559-2CD73C67FBE0}"/>
              </a:ext>
            </a:extLst>
          </p:cNvPr>
          <p:cNvSpPr>
            <a:spLocks noGrp="1"/>
          </p:cNvSpPr>
          <p:nvPr>
            <p:ph type="dt" sz="half" idx="10"/>
          </p:nvPr>
        </p:nvSpPr>
        <p:spPr/>
        <p:txBody>
          <a:bodyPr/>
          <a:lstStyle/>
          <a:p>
            <a:fld id="{03DFC25C-CBE6-4608-9099-1A726E34F5DE}" type="datetimeFigureOut">
              <a:rPr lang="en-GB" smtClean="0"/>
              <a:t>04/09/2024</a:t>
            </a:fld>
            <a:endParaRPr lang="en-GB"/>
          </a:p>
        </p:txBody>
      </p:sp>
      <p:sp>
        <p:nvSpPr>
          <p:cNvPr id="3" name="Footer Placeholder 2">
            <a:extLst>
              <a:ext uri="{FF2B5EF4-FFF2-40B4-BE49-F238E27FC236}">
                <a16:creationId xmlns:a16="http://schemas.microsoft.com/office/drawing/2014/main" id="{0B5D7F4B-F779-4211-8EA1-A24715872DB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20A574D-9F3E-4B20-A223-5803005640E6}"/>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840001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3CF19E-F7F3-4AA3-8FF8-A36785DB2C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16E8EFC-8F62-4D1E-BC0E-50657A747F4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70ACD7B-A59C-43E3-8C67-EC9B4E11BB5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4B1437D-3B16-4066-8F49-45BA3C08497C}"/>
              </a:ext>
            </a:extLst>
          </p:cNvPr>
          <p:cNvSpPr>
            <a:spLocks noGrp="1"/>
          </p:cNvSpPr>
          <p:nvPr>
            <p:ph type="dt" sz="half" idx="10"/>
          </p:nvPr>
        </p:nvSpPr>
        <p:spPr/>
        <p:txBody>
          <a:bodyPr/>
          <a:lstStyle/>
          <a:p>
            <a:fld id="{03DFC25C-CBE6-4608-9099-1A726E34F5DE}" type="datetimeFigureOut">
              <a:rPr lang="en-GB" smtClean="0"/>
              <a:t>04/09/2024</a:t>
            </a:fld>
            <a:endParaRPr lang="en-GB"/>
          </a:p>
        </p:txBody>
      </p:sp>
      <p:sp>
        <p:nvSpPr>
          <p:cNvPr id="6" name="Footer Placeholder 5">
            <a:extLst>
              <a:ext uri="{FF2B5EF4-FFF2-40B4-BE49-F238E27FC236}">
                <a16:creationId xmlns:a16="http://schemas.microsoft.com/office/drawing/2014/main" id="{B8CD5ED3-19A8-4B47-8621-0BCFD51EE21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BB4E1F0-AEC5-47FB-9CA7-20CD2CBC4840}"/>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5806558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29818-D145-4D66-8131-7BD474716B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1C58342-1AF9-498C-945A-B22C2D5A84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C3BE7F8-C8A6-4F36-B8E8-9872379DCF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FB71F73-96CF-4ABF-9F91-3258C8CC0B5A}"/>
              </a:ext>
            </a:extLst>
          </p:cNvPr>
          <p:cNvSpPr>
            <a:spLocks noGrp="1"/>
          </p:cNvSpPr>
          <p:nvPr>
            <p:ph type="dt" sz="half" idx="10"/>
          </p:nvPr>
        </p:nvSpPr>
        <p:spPr/>
        <p:txBody>
          <a:bodyPr/>
          <a:lstStyle/>
          <a:p>
            <a:fld id="{03DFC25C-CBE6-4608-9099-1A726E34F5DE}" type="datetimeFigureOut">
              <a:rPr lang="en-GB" smtClean="0"/>
              <a:t>04/09/2024</a:t>
            </a:fld>
            <a:endParaRPr lang="en-GB"/>
          </a:p>
        </p:txBody>
      </p:sp>
      <p:sp>
        <p:nvSpPr>
          <p:cNvPr id="6" name="Footer Placeholder 5">
            <a:extLst>
              <a:ext uri="{FF2B5EF4-FFF2-40B4-BE49-F238E27FC236}">
                <a16:creationId xmlns:a16="http://schemas.microsoft.com/office/drawing/2014/main" id="{44B8C724-38CD-469D-88E8-857614DC8D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9134F2F-DBBF-4513-961E-1B1DEEEB2EBA}"/>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32020312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5E6E7-5523-44C7-885C-DA8D6F478FC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A12A6C8-1853-49CF-A07D-84E7EAE9FEB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435C8A-F12E-43E9-AAC0-EFB4C13A70A5}"/>
              </a:ext>
            </a:extLst>
          </p:cNvPr>
          <p:cNvSpPr>
            <a:spLocks noGrp="1"/>
          </p:cNvSpPr>
          <p:nvPr>
            <p:ph type="dt" sz="half" idx="10"/>
          </p:nvPr>
        </p:nvSpPr>
        <p:spPr/>
        <p:txBody>
          <a:bodyPr/>
          <a:lstStyle/>
          <a:p>
            <a:fld id="{03DFC25C-CBE6-4608-9099-1A726E34F5DE}" type="datetimeFigureOut">
              <a:rPr lang="en-GB" smtClean="0"/>
              <a:t>04/09/2024</a:t>
            </a:fld>
            <a:endParaRPr lang="en-GB"/>
          </a:p>
        </p:txBody>
      </p:sp>
      <p:sp>
        <p:nvSpPr>
          <p:cNvPr id="5" name="Footer Placeholder 4">
            <a:extLst>
              <a:ext uri="{FF2B5EF4-FFF2-40B4-BE49-F238E27FC236}">
                <a16:creationId xmlns:a16="http://schemas.microsoft.com/office/drawing/2014/main" id="{AEEEB9DE-D6A0-4550-ACCB-1AABBA8A45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8F33C6-4EF6-4327-92EB-179BCE2278AB}"/>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055335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3C82833-F0EB-4C8A-9EBB-3F4B41E0ED7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E3C77BA-8547-4B24-9529-DC9998BE44A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CC1902F-6648-4845-BE53-664FE30D1F27}"/>
              </a:ext>
            </a:extLst>
          </p:cNvPr>
          <p:cNvSpPr>
            <a:spLocks noGrp="1"/>
          </p:cNvSpPr>
          <p:nvPr>
            <p:ph type="dt" sz="half" idx="10"/>
          </p:nvPr>
        </p:nvSpPr>
        <p:spPr/>
        <p:txBody>
          <a:bodyPr/>
          <a:lstStyle/>
          <a:p>
            <a:fld id="{03DFC25C-CBE6-4608-9099-1A726E34F5DE}" type="datetimeFigureOut">
              <a:rPr lang="en-GB" smtClean="0"/>
              <a:t>04/09/2024</a:t>
            </a:fld>
            <a:endParaRPr lang="en-GB"/>
          </a:p>
        </p:txBody>
      </p:sp>
      <p:sp>
        <p:nvSpPr>
          <p:cNvPr id="5" name="Footer Placeholder 4">
            <a:extLst>
              <a:ext uri="{FF2B5EF4-FFF2-40B4-BE49-F238E27FC236}">
                <a16:creationId xmlns:a16="http://schemas.microsoft.com/office/drawing/2014/main" id="{55B0F013-5F5F-4D66-8FA9-11FB3FEB2B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6987C8-434F-40C8-B686-53E278C5775A}"/>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4120441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7266101-A7A8-4D09-9309-DB3530852DE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1767BD3-826C-4EBD-A8EE-181853475FD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03C538F-B677-42BC-8367-520ED17C74F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DFC25C-CBE6-4608-9099-1A726E34F5DE}" type="datetimeFigureOut">
              <a:rPr lang="en-GB" smtClean="0"/>
              <a:t>04/09/2024</a:t>
            </a:fld>
            <a:endParaRPr lang="en-GB"/>
          </a:p>
        </p:txBody>
      </p:sp>
      <p:sp>
        <p:nvSpPr>
          <p:cNvPr id="5" name="Footer Placeholder 4">
            <a:extLst>
              <a:ext uri="{FF2B5EF4-FFF2-40B4-BE49-F238E27FC236}">
                <a16:creationId xmlns:a16="http://schemas.microsoft.com/office/drawing/2014/main" id="{214A299F-2E1F-4E3E-9286-CA83D0EAAEC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C72EE94-C524-48E7-8C2B-0D46D365FE8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A2DE5D-696C-4EA3-B7DF-DABAB075DA03}" type="slidenum">
              <a:rPr lang="en-GB" smtClean="0"/>
              <a:t>‹#›</a:t>
            </a:fld>
            <a:endParaRPr lang="en-GB"/>
          </a:p>
        </p:txBody>
      </p:sp>
    </p:spTree>
    <p:extLst>
      <p:ext uri="{BB962C8B-B14F-4D97-AF65-F5344CB8AC3E}">
        <p14:creationId xmlns:p14="http://schemas.microsoft.com/office/powerpoint/2010/main" val="32880193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Diagonal Corners Rounded 3">
            <a:extLst>
              <a:ext uri="{FF2B5EF4-FFF2-40B4-BE49-F238E27FC236}">
                <a16:creationId xmlns:a16="http://schemas.microsoft.com/office/drawing/2014/main" id="{07F67C1E-67BC-423C-B50A-3FD4CE969179}"/>
              </a:ext>
            </a:extLst>
          </p:cNvPr>
          <p:cNvSpPr/>
          <p:nvPr/>
        </p:nvSpPr>
        <p:spPr>
          <a:xfrm>
            <a:off x="4875233" y="181430"/>
            <a:ext cx="3782992" cy="1594969"/>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endParaRPr lang="en-GB" sz="1050">
              <a:solidFill>
                <a:schemeClr val="tx1"/>
              </a:solidFill>
              <a:latin typeface="Arial"/>
              <a:cs typeface="Arial"/>
            </a:endParaRPr>
          </a:p>
          <a:p>
            <a:pPr algn="ctr"/>
            <a:endParaRPr lang="en-GB" sz="1050">
              <a:solidFill>
                <a:schemeClr val="tx1"/>
              </a:solidFill>
              <a:latin typeface="Arial"/>
              <a:cs typeface="Arial"/>
            </a:endParaRPr>
          </a:p>
          <a:p>
            <a:pPr algn="ctr"/>
            <a:endParaRPr lang="en-GB" sz="1050">
              <a:solidFill>
                <a:schemeClr val="tx1"/>
              </a:solidFill>
              <a:latin typeface="Arial"/>
              <a:cs typeface="Arial"/>
            </a:endParaRPr>
          </a:p>
          <a:p>
            <a:pPr algn="ctr"/>
            <a:endParaRPr lang="en-GB" sz="1050">
              <a:solidFill>
                <a:schemeClr val="tx1"/>
              </a:solidFill>
              <a:latin typeface="Arial"/>
              <a:cs typeface="Arial"/>
            </a:endParaRPr>
          </a:p>
          <a:p>
            <a:pPr algn="ctr"/>
            <a:endParaRPr lang="en-GB" sz="1050">
              <a:solidFill>
                <a:schemeClr val="tx1"/>
              </a:solidFill>
              <a:latin typeface="Arial"/>
              <a:cs typeface="Arial"/>
            </a:endParaRPr>
          </a:p>
          <a:p>
            <a:pPr algn="ctr"/>
            <a:endParaRPr lang="en-GB" sz="1050">
              <a:solidFill>
                <a:schemeClr val="tx1"/>
              </a:solidFill>
              <a:latin typeface="Arial"/>
              <a:cs typeface="Arial"/>
            </a:endParaRPr>
          </a:p>
          <a:p>
            <a:pPr algn="ctr"/>
            <a:endParaRPr lang="en-GB" sz="1050">
              <a:solidFill>
                <a:schemeClr val="tx1"/>
              </a:solidFill>
              <a:latin typeface="Arial"/>
              <a:cs typeface="Arial"/>
            </a:endParaRPr>
          </a:p>
          <a:p>
            <a:pPr algn="ctr"/>
            <a:endParaRPr lang="en-GB" sz="1100">
              <a:solidFill>
                <a:schemeClr val="tx1"/>
              </a:solidFill>
              <a:latin typeface="Calibri"/>
              <a:cs typeface="Arial"/>
            </a:endParaRPr>
          </a:p>
        </p:txBody>
      </p:sp>
      <p:sp>
        <p:nvSpPr>
          <p:cNvPr id="6" name="Rectangle: Diagonal Corners Rounded 5">
            <a:extLst>
              <a:ext uri="{FF2B5EF4-FFF2-40B4-BE49-F238E27FC236}">
                <a16:creationId xmlns:a16="http://schemas.microsoft.com/office/drawing/2014/main" id="{7856E210-7F01-45D8-BB63-D74C71EFFB9B}"/>
              </a:ext>
            </a:extLst>
          </p:cNvPr>
          <p:cNvSpPr/>
          <p:nvPr/>
        </p:nvSpPr>
        <p:spPr>
          <a:xfrm>
            <a:off x="259896" y="190500"/>
            <a:ext cx="4235905" cy="1333500"/>
          </a:xfrm>
          <a:prstGeom prst="round2DiagRect">
            <a:avLst/>
          </a:prstGeom>
          <a:solidFill>
            <a:srgbClr val="7030A0"/>
          </a:solidFill>
        </p:spPr>
        <p:style>
          <a:lnRef idx="1">
            <a:schemeClr val="accent3"/>
          </a:lnRef>
          <a:fillRef idx="2">
            <a:schemeClr val="accent3"/>
          </a:fillRef>
          <a:effectRef idx="1">
            <a:schemeClr val="accent3"/>
          </a:effectRef>
          <a:fontRef idx="minor">
            <a:schemeClr val="dk1"/>
          </a:fontRef>
        </p:style>
        <p:txBody>
          <a:bodyPr lIns="91440" tIns="45720" rIns="91440" bIns="45720" rtlCol="0" anchor="ctr"/>
          <a:lstStyle/>
          <a:p>
            <a:pPr algn="ctr"/>
            <a:endParaRPr lang="en-GB" b="1">
              <a:solidFill>
                <a:schemeClr val="bg1"/>
              </a:solidFill>
            </a:endParaRPr>
          </a:p>
          <a:p>
            <a:pPr algn="ctr"/>
            <a:r>
              <a:rPr lang="en-GB" sz="1600" b="1">
                <a:solidFill>
                  <a:schemeClr val="bg1"/>
                </a:solidFill>
              </a:rPr>
              <a:t>Years EYFS/1 and 2</a:t>
            </a:r>
            <a:endParaRPr lang="en-GB" sz="1600">
              <a:solidFill>
                <a:schemeClr val="bg1"/>
              </a:solidFill>
            </a:endParaRPr>
          </a:p>
          <a:p>
            <a:pPr algn="ctr"/>
            <a:r>
              <a:rPr lang="en-GB" sz="1600" b="1">
                <a:solidFill>
                  <a:schemeClr val="bg1"/>
                </a:solidFill>
              </a:rPr>
              <a:t>Autumn Term 1, 2024</a:t>
            </a:r>
          </a:p>
          <a:p>
            <a:pPr algn="ctr"/>
            <a:r>
              <a:rPr lang="en-GB" sz="1600" b="1">
                <a:solidFill>
                  <a:schemeClr val="bg1"/>
                </a:solidFill>
                <a:cs typeface="Calibri"/>
              </a:rPr>
              <a:t>In the dark, dark woods.</a:t>
            </a:r>
          </a:p>
          <a:p>
            <a:pPr algn="ctr"/>
            <a:endParaRPr lang="en-GB" b="1">
              <a:solidFill>
                <a:schemeClr val="bg1"/>
              </a:solidFill>
              <a:cs typeface="Calibri"/>
            </a:endParaRPr>
          </a:p>
        </p:txBody>
      </p:sp>
      <p:pic>
        <p:nvPicPr>
          <p:cNvPr id="1026" name="Picture 2">
            <a:extLst>
              <a:ext uri="{FF2B5EF4-FFF2-40B4-BE49-F238E27FC236}">
                <a16:creationId xmlns:a16="http://schemas.microsoft.com/office/drawing/2014/main" id="{FF92CED5-5503-4916-8791-1F6BDA326B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4452" y="274170"/>
            <a:ext cx="858448" cy="885557"/>
          </a:xfrm>
          <a:prstGeom prst="rect">
            <a:avLst/>
          </a:prstGeom>
          <a:noFill/>
          <a:extLst>
            <a:ext uri="{909E8E84-426E-40DD-AFC4-6F175D3DCCD1}">
              <a14:hiddenFill xmlns:a14="http://schemas.microsoft.com/office/drawing/2010/main">
                <a:solidFill>
                  <a:srgbClr val="FFFFFF"/>
                </a:solidFill>
              </a14:hiddenFill>
            </a:ext>
          </a:extLst>
        </p:spPr>
      </p:pic>
      <p:sp>
        <p:nvSpPr>
          <p:cNvPr id="20" name="Rectangle: Diagonal Corners Rounded 19">
            <a:extLst>
              <a:ext uri="{FF2B5EF4-FFF2-40B4-BE49-F238E27FC236}">
                <a16:creationId xmlns:a16="http://schemas.microsoft.com/office/drawing/2014/main" id="{B4B6D7DE-38F7-4745-AFC0-82269939B67E}"/>
              </a:ext>
            </a:extLst>
          </p:cNvPr>
          <p:cNvSpPr/>
          <p:nvPr/>
        </p:nvSpPr>
        <p:spPr>
          <a:xfrm>
            <a:off x="8735785" y="1571420"/>
            <a:ext cx="3261632" cy="1723857"/>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050">
              <a:solidFill>
                <a:schemeClr val="tx1"/>
              </a:solidFill>
              <a:latin typeface="Arial" panose="020B0604020202020204" pitchFamily="34" charset="0"/>
              <a:cs typeface="Arial" panose="020B0604020202020204" pitchFamily="34" charset="0"/>
            </a:endParaRPr>
          </a:p>
          <a:p>
            <a:endParaRPr lang="en-GB" sz="1100">
              <a:solidFill>
                <a:schemeClr val="tx1"/>
              </a:solidFill>
              <a:latin typeface="Calibri"/>
              <a:cs typeface="Arial"/>
            </a:endParaRPr>
          </a:p>
        </p:txBody>
      </p:sp>
      <p:sp>
        <p:nvSpPr>
          <p:cNvPr id="22" name="Rectangle: Diagonal Corners Rounded 21">
            <a:extLst>
              <a:ext uri="{FF2B5EF4-FFF2-40B4-BE49-F238E27FC236}">
                <a16:creationId xmlns:a16="http://schemas.microsoft.com/office/drawing/2014/main" id="{3044C595-3883-4711-8CB6-7B33AC6BA8C2}"/>
              </a:ext>
            </a:extLst>
          </p:cNvPr>
          <p:cNvSpPr/>
          <p:nvPr/>
        </p:nvSpPr>
        <p:spPr>
          <a:xfrm>
            <a:off x="4871535" y="1843787"/>
            <a:ext cx="3786690" cy="1589827"/>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050" b="1">
              <a:solidFill>
                <a:schemeClr val="tx1"/>
              </a:solidFill>
              <a:latin typeface="Arial"/>
              <a:ea typeface="+mn-lt"/>
              <a:cs typeface="Arial"/>
            </a:endParaRPr>
          </a:p>
          <a:p>
            <a:endParaRPr lang="en-GB" sz="1050" b="1">
              <a:solidFill>
                <a:schemeClr val="tx1"/>
              </a:solidFill>
              <a:latin typeface="Arial"/>
              <a:ea typeface="+mn-lt"/>
              <a:cs typeface="Arial"/>
            </a:endParaRPr>
          </a:p>
          <a:p>
            <a:endParaRPr lang="en-GB" sz="1050" b="1">
              <a:solidFill>
                <a:schemeClr val="tx1"/>
              </a:solidFill>
              <a:latin typeface="Arial"/>
              <a:ea typeface="+mn-lt"/>
              <a:cs typeface="Arial"/>
            </a:endParaRPr>
          </a:p>
          <a:p>
            <a:endParaRPr lang="en-GB" sz="1050" b="1">
              <a:solidFill>
                <a:schemeClr val="tx1"/>
              </a:solidFill>
              <a:latin typeface="Arial"/>
              <a:ea typeface="+mn-lt"/>
              <a:cs typeface="Arial"/>
            </a:endParaRPr>
          </a:p>
          <a:p>
            <a:endParaRPr lang="en-GB" sz="1050" b="1">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pPr algn="ctr"/>
            <a:endParaRPr lang="en-GB" sz="1050">
              <a:solidFill>
                <a:schemeClr val="tx1"/>
              </a:solidFill>
              <a:latin typeface="Arial"/>
              <a:ea typeface="+mn-lt"/>
              <a:cs typeface="Arial"/>
            </a:endParaRPr>
          </a:p>
          <a:p>
            <a:pPr algn="ctr"/>
            <a:endParaRPr lang="en-GB" sz="1050">
              <a:solidFill>
                <a:schemeClr val="tx1"/>
              </a:solidFill>
              <a:latin typeface="Arial"/>
              <a:ea typeface="+mn-lt"/>
              <a:cs typeface="Arial"/>
            </a:endParaRPr>
          </a:p>
          <a:p>
            <a:pPr algn="ctr"/>
            <a:endParaRPr lang="en-GB" sz="1050">
              <a:solidFill>
                <a:schemeClr val="tx1"/>
              </a:solidFill>
              <a:latin typeface="Arial"/>
              <a:ea typeface="+mn-lt"/>
              <a:cs typeface="Arial"/>
            </a:endParaRPr>
          </a:p>
          <a:p>
            <a:pPr algn="ctr"/>
            <a:endParaRPr lang="en-GB" sz="1050">
              <a:solidFill>
                <a:schemeClr val="tx1"/>
              </a:solidFill>
              <a:latin typeface="Arial"/>
              <a:ea typeface="+mn-lt"/>
              <a:cs typeface="Arial"/>
            </a:endParaRPr>
          </a:p>
          <a:p>
            <a:pPr algn="ctr"/>
            <a:endParaRPr lang="en-GB" sz="1050">
              <a:solidFill>
                <a:schemeClr val="tx1"/>
              </a:solidFill>
              <a:latin typeface="Arial"/>
              <a:ea typeface="+mn-lt"/>
              <a:cs typeface="Arial"/>
            </a:endParaRPr>
          </a:p>
          <a:p>
            <a:pPr algn="ctr"/>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100">
              <a:solidFill>
                <a:schemeClr val="tx1"/>
              </a:solidFill>
              <a:latin typeface="Arial"/>
              <a:ea typeface="+mn-lt"/>
              <a:cs typeface="Arial"/>
            </a:endParaRPr>
          </a:p>
          <a:p>
            <a:endParaRPr lang="en-GB" sz="1100">
              <a:solidFill>
                <a:schemeClr val="tx1"/>
              </a:solidFill>
              <a:latin typeface="Arial"/>
              <a:ea typeface="+mn-lt"/>
              <a:cs typeface="Arial"/>
            </a:endParaRPr>
          </a:p>
          <a:p>
            <a:endParaRPr lang="en-GB" sz="1100">
              <a:solidFill>
                <a:schemeClr val="tx1"/>
              </a:solidFill>
              <a:latin typeface="Arial"/>
              <a:ea typeface="+mn-lt"/>
              <a:cs typeface="Arial"/>
            </a:endParaRPr>
          </a:p>
          <a:p>
            <a:endParaRPr lang="en-GB" sz="1100">
              <a:solidFill>
                <a:schemeClr val="tx1"/>
              </a:solidFill>
              <a:latin typeface="Arial"/>
              <a:ea typeface="+mn-lt"/>
              <a:cs typeface="Arial"/>
            </a:endParaRPr>
          </a:p>
          <a:p>
            <a:r>
              <a:rPr lang="en-GB" sz="1000" dirty="0">
                <a:solidFill>
                  <a:schemeClr val="tx1"/>
                </a:solidFill>
                <a:latin typeface="Arial"/>
                <a:ea typeface="+mn-lt"/>
                <a:cs typeface="Arial"/>
              </a:rPr>
              <a:t>Children will understand that families and friends can look different. They will also spend time thinking about their friends and what they like doing with them; as well as what their friends look like when they are sad, angry, tired or happy. The children will learn that friendships are not always perfect and will need to work well as part of team. Children will also look at stereotypes and think about why having good manners is important. </a:t>
            </a:r>
            <a:endParaRPr lang="en-GB" sz="1000" dirty="0">
              <a:solidFill>
                <a:schemeClr val="tx1"/>
              </a:solidFill>
              <a:ea typeface="Calibri"/>
              <a:cs typeface="Calibri"/>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r>
              <a:rPr lang="en-GB" sz="1100" dirty="0">
                <a:solidFill>
                  <a:schemeClr val="tx1"/>
                </a:solidFill>
                <a:latin typeface="Arial"/>
                <a:ea typeface="+mn-lt"/>
                <a:cs typeface="Arial"/>
              </a:rPr>
              <a:t>. ​</a:t>
            </a:r>
          </a:p>
          <a:p>
            <a:endParaRPr lang="en-GB" sz="1100" dirty="0">
              <a:solidFill>
                <a:schemeClr val="tx1"/>
              </a:solidFill>
              <a:latin typeface="Arial"/>
              <a:ea typeface="+mn-lt"/>
              <a:cs typeface="Arial"/>
            </a:endParaRPr>
          </a:p>
          <a:p>
            <a:endParaRPr lang="en-GB" sz="1100" dirty="0">
              <a:solidFill>
                <a:schemeClr val="tx1"/>
              </a:solidFill>
              <a:latin typeface="Arial"/>
              <a:ea typeface="+mn-lt"/>
              <a:cs typeface="Arial"/>
            </a:endParaRPr>
          </a:p>
          <a:p>
            <a:endParaRPr lang="en-GB" sz="1050">
              <a:solidFill>
                <a:schemeClr val="tx1"/>
              </a:solidFill>
              <a:latin typeface="Arial"/>
              <a:ea typeface="Calibri"/>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r>
              <a:rPr lang="en-GB" sz="1050" dirty="0">
                <a:solidFill>
                  <a:schemeClr val="tx1"/>
                </a:solidFill>
                <a:latin typeface="Arial"/>
                <a:ea typeface="+mn-lt"/>
                <a:cs typeface="Arial"/>
              </a:rPr>
              <a:t> </a:t>
            </a:r>
          </a:p>
          <a:p>
            <a:endParaRPr lang="en-GB" sz="1050">
              <a:solidFill>
                <a:schemeClr val="tx1"/>
              </a:solidFill>
              <a:latin typeface="Arial"/>
              <a:ea typeface="+mn-lt"/>
              <a:cs typeface="Arial"/>
            </a:endParaRPr>
          </a:p>
          <a:p>
            <a:r>
              <a:rPr lang="en-GB" sz="1050" dirty="0">
                <a:solidFill>
                  <a:schemeClr val="tx1"/>
                </a:solidFill>
                <a:latin typeface="Arial"/>
                <a:ea typeface="+mn-lt"/>
                <a:cs typeface="Arial"/>
              </a:rPr>
              <a:t> </a:t>
            </a: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a:solidFill>
                <a:schemeClr val="tx1"/>
              </a:solidFill>
              <a:latin typeface="Arial"/>
              <a:ea typeface="+mn-lt"/>
              <a:cs typeface="Arial"/>
            </a:endParaRPr>
          </a:p>
          <a:p>
            <a:endParaRPr lang="en-GB" sz="1050" b="1">
              <a:solidFill>
                <a:schemeClr val="tx1"/>
              </a:solidFill>
              <a:latin typeface="Arial"/>
              <a:ea typeface="+mn-lt"/>
              <a:cs typeface="Arial"/>
            </a:endParaRPr>
          </a:p>
          <a:p>
            <a:endParaRPr lang="en-GB" sz="1050" b="1">
              <a:solidFill>
                <a:schemeClr val="tx1"/>
              </a:solidFill>
              <a:latin typeface="Arial"/>
              <a:ea typeface="+mn-lt"/>
              <a:cs typeface="Arial"/>
            </a:endParaRPr>
          </a:p>
          <a:p>
            <a:endParaRPr lang="en-GB" sz="1050" b="1">
              <a:solidFill>
                <a:schemeClr val="tx1"/>
              </a:solidFill>
              <a:latin typeface="Arial"/>
              <a:ea typeface="+mn-lt"/>
              <a:cs typeface="Arial"/>
            </a:endParaRPr>
          </a:p>
          <a:p>
            <a:endParaRPr lang="en-GB" sz="1050" b="1">
              <a:solidFill>
                <a:schemeClr val="tx1"/>
              </a:solidFill>
              <a:latin typeface="Arial"/>
              <a:ea typeface="+mn-lt"/>
              <a:cs typeface="Arial"/>
            </a:endParaRPr>
          </a:p>
          <a:p>
            <a:pPr algn="ctr"/>
            <a:endParaRPr lang="en-GB" sz="1050" b="1">
              <a:solidFill>
                <a:schemeClr val="tx1"/>
              </a:solidFill>
              <a:latin typeface="Arial" panose="020B0604020202020204" pitchFamily="34" charset="0"/>
              <a:ea typeface="+mn-lt"/>
              <a:cs typeface="Arial" panose="020B0604020202020204" pitchFamily="34" charset="0"/>
            </a:endParaRPr>
          </a:p>
        </p:txBody>
      </p:sp>
      <p:sp>
        <p:nvSpPr>
          <p:cNvPr id="23" name="Rectangle 22">
            <a:extLst>
              <a:ext uri="{FF2B5EF4-FFF2-40B4-BE49-F238E27FC236}">
                <a16:creationId xmlns:a16="http://schemas.microsoft.com/office/drawing/2014/main" id="{5983648C-2FA1-4BFC-A1A7-5817E617C65A}"/>
              </a:ext>
            </a:extLst>
          </p:cNvPr>
          <p:cNvSpPr/>
          <p:nvPr/>
        </p:nvSpPr>
        <p:spPr>
          <a:xfrm>
            <a:off x="9371329" y="1617890"/>
            <a:ext cx="2085975" cy="30480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PE</a:t>
            </a:r>
          </a:p>
        </p:txBody>
      </p:sp>
      <p:sp>
        <p:nvSpPr>
          <p:cNvPr id="24" name="Rectangle 23">
            <a:extLst>
              <a:ext uri="{FF2B5EF4-FFF2-40B4-BE49-F238E27FC236}">
                <a16:creationId xmlns:a16="http://schemas.microsoft.com/office/drawing/2014/main" id="{581A6D4A-41BF-41C6-9C5C-7911BFFC8729}"/>
              </a:ext>
            </a:extLst>
          </p:cNvPr>
          <p:cNvSpPr/>
          <p:nvPr/>
        </p:nvSpPr>
        <p:spPr>
          <a:xfrm>
            <a:off x="5737343" y="1899980"/>
            <a:ext cx="2085975" cy="300039"/>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RE</a:t>
            </a:r>
          </a:p>
        </p:txBody>
      </p:sp>
      <p:sp>
        <p:nvSpPr>
          <p:cNvPr id="25" name="Rectangle 24">
            <a:extLst>
              <a:ext uri="{FF2B5EF4-FFF2-40B4-BE49-F238E27FC236}">
                <a16:creationId xmlns:a16="http://schemas.microsoft.com/office/drawing/2014/main" id="{35BC55D2-C3CF-47F1-9EC1-70F08533285E}"/>
              </a:ext>
            </a:extLst>
          </p:cNvPr>
          <p:cNvSpPr/>
          <p:nvPr/>
        </p:nvSpPr>
        <p:spPr>
          <a:xfrm>
            <a:off x="5741297" y="113803"/>
            <a:ext cx="2085975" cy="314324"/>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b="1">
                <a:solidFill>
                  <a:schemeClr val="bg1"/>
                </a:solidFill>
              </a:rPr>
              <a:t>PSHE </a:t>
            </a:r>
          </a:p>
        </p:txBody>
      </p:sp>
      <p:sp>
        <p:nvSpPr>
          <p:cNvPr id="30" name="Rectangle: Diagonal Corners Rounded 29">
            <a:extLst>
              <a:ext uri="{FF2B5EF4-FFF2-40B4-BE49-F238E27FC236}">
                <a16:creationId xmlns:a16="http://schemas.microsoft.com/office/drawing/2014/main" id="{92B2FAB4-9321-4447-A5BB-832B17E016F8}"/>
              </a:ext>
            </a:extLst>
          </p:cNvPr>
          <p:cNvSpPr/>
          <p:nvPr/>
        </p:nvSpPr>
        <p:spPr>
          <a:xfrm>
            <a:off x="8724901" y="54428"/>
            <a:ext cx="3262312" cy="1466850"/>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endParaRPr lang="en-GB" sz="1000">
              <a:solidFill>
                <a:schemeClr val="tx1"/>
              </a:solidFill>
            </a:endParaRPr>
          </a:p>
          <a:p>
            <a:pPr algn="ctr"/>
            <a:endParaRPr lang="en-GB" sz="1000">
              <a:solidFill>
                <a:schemeClr val="tx1"/>
              </a:solidFill>
            </a:endParaRPr>
          </a:p>
          <a:p>
            <a:r>
              <a:rPr lang="en-GB" sz="1000" dirty="0">
                <a:solidFill>
                  <a:schemeClr val="tx1"/>
                </a:solidFill>
                <a:latin typeface="Arial"/>
                <a:ea typeface="Calibri"/>
                <a:cs typeface="Calibri"/>
              </a:rPr>
              <a:t>Children will be improving their mouse skills by learning how to log in and navigate around a computer. Children will be learning how to drag, drop and control their cursor using a mouse.  We will learn how to use computers more purposefully and use software tools to create art on the computer.</a:t>
            </a:r>
            <a:endParaRPr lang="en-GB" sz="1000" dirty="0">
              <a:solidFill>
                <a:schemeClr val="tx1"/>
              </a:solidFill>
              <a:latin typeface="Arial"/>
              <a:cs typeface="Arial"/>
            </a:endParaRPr>
          </a:p>
        </p:txBody>
      </p:sp>
      <p:sp>
        <p:nvSpPr>
          <p:cNvPr id="31" name="Rectangle 30">
            <a:extLst>
              <a:ext uri="{FF2B5EF4-FFF2-40B4-BE49-F238E27FC236}">
                <a16:creationId xmlns:a16="http://schemas.microsoft.com/office/drawing/2014/main" id="{A7B1A306-A949-4B8F-A4E6-B18120E23ECF}"/>
              </a:ext>
            </a:extLst>
          </p:cNvPr>
          <p:cNvSpPr/>
          <p:nvPr/>
        </p:nvSpPr>
        <p:spPr>
          <a:xfrm>
            <a:off x="9373618" y="31649"/>
            <a:ext cx="2085975" cy="314324"/>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Computing</a:t>
            </a:r>
          </a:p>
        </p:txBody>
      </p:sp>
      <p:sp>
        <p:nvSpPr>
          <p:cNvPr id="34" name="Rectangle: Diagonal Corners Rounded 33">
            <a:extLst>
              <a:ext uri="{FF2B5EF4-FFF2-40B4-BE49-F238E27FC236}">
                <a16:creationId xmlns:a16="http://schemas.microsoft.com/office/drawing/2014/main" id="{3D5CEA62-5253-4A19-97DC-C94512269543}"/>
              </a:ext>
            </a:extLst>
          </p:cNvPr>
          <p:cNvSpPr/>
          <p:nvPr/>
        </p:nvSpPr>
        <p:spPr>
          <a:xfrm>
            <a:off x="2581487" y="3524250"/>
            <a:ext cx="2225991" cy="3143250"/>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fontAlgn="base"/>
            <a:endParaRPr lang="en-GB" sz="1100">
              <a:solidFill>
                <a:srgbClr val="000000"/>
              </a:solidFill>
              <a:latin typeface="Arial" panose="020B0604020202020204" pitchFamily="34" charset="0"/>
              <a:cs typeface="Arial" panose="020B0604020202020204" pitchFamily="34" charset="0"/>
            </a:endParaRPr>
          </a:p>
          <a:p>
            <a:pPr fontAlgn="base"/>
            <a:endParaRPr lang="en-GB" sz="1100">
              <a:solidFill>
                <a:srgbClr val="000000"/>
              </a:solidFill>
              <a:latin typeface="Arial" panose="020B0604020202020204" pitchFamily="34" charset="0"/>
              <a:cs typeface="Arial" panose="020B0604020202020204" pitchFamily="34" charset="0"/>
            </a:endParaRPr>
          </a:p>
          <a:p>
            <a:pPr fontAlgn="base"/>
            <a:endParaRPr lang="en-GB" sz="900">
              <a:solidFill>
                <a:srgbClr val="000000"/>
              </a:solidFill>
              <a:latin typeface="Arial" panose="020B0604020202020204" pitchFamily="34" charset="0"/>
              <a:cs typeface="Arial" panose="020B0604020202020204" pitchFamily="34" charset="0"/>
            </a:endParaRPr>
          </a:p>
          <a:p>
            <a:pPr fontAlgn="base"/>
            <a:r>
              <a:rPr lang="en-GB" sz="1000">
                <a:solidFill>
                  <a:srgbClr val="000000"/>
                </a:solidFill>
                <a:latin typeface="Arial" panose="020B0604020202020204" pitchFamily="34" charset="0"/>
                <a:cs typeface="Arial" panose="020B0604020202020204" pitchFamily="34" charset="0"/>
              </a:rPr>
              <a:t>We will be looking at the text ‘Owl Babies’ and will be writing our own ‘Wishing Tale’. As we explore this we will work on the following:</a:t>
            </a:r>
          </a:p>
          <a:p>
            <a:pPr fontAlgn="base"/>
            <a:r>
              <a:rPr lang="en-GB" sz="1000" b="1">
                <a:solidFill>
                  <a:srgbClr val="000000"/>
                </a:solidFill>
                <a:latin typeface="Arial" panose="020B0604020202020204" pitchFamily="34" charset="0"/>
                <a:cs typeface="Arial" panose="020B0604020202020204" pitchFamily="34" charset="0"/>
              </a:rPr>
              <a:t>EYFS:</a:t>
            </a:r>
            <a:r>
              <a:rPr lang="en-GB" sz="1000">
                <a:solidFill>
                  <a:srgbClr val="000000"/>
                </a:solidFill>
                <a:latin typeface="Arial" panose="020B0604020202020204" pitchFamily="34" charset="0"/>
                <a:cs typeface="Arial" panose="020B0604020202020204" pitchFamily="34" charset="0"/>
              </a:rPr>
              <a:t> Retelling a story, using a story mountain, using the determiners the/a and using finger spaces.</a:t>
            </a:r>
          </a:p>
          <a:p>
            <a:pPr fontAlgn="base"/>
            <a:r>
              <a:rPr lang="en-GB" sz="1000" b="1">
                <a:solidFill>
                  <a:srgbClr val="000000"/>
                </a:solidFill>
                <a:latin typeface="Arial" panose="020B0604020202020204" pitchFamily="34" charset="0"/>
                <a:cs typeface="Arial" panose="020B0604020202020204" pitchFamily="34" charset="0"/>
              </a:rPr>
              <a:t>Year 1: </a:t>
            </a:r>
            <a:r>
              <a:rPr lang="en-GB" sz="1000">
                <a:solidFill>
                  <a:srgbClr val="000000"/>
                </a:solidFill>
                <a:latin typeface="Arial" panose="020B0604020202020204" pitchFamily="34" charset="0"/>
                <a:cs typeface="Arial" panose="020B0604020202020204" pitchFamily="34" charset="0"/>
              </a:rPr>
              <a:t>We will be looking at story mountains and the use of connectives, specifically: and/or/but. We will also be looking at capital letters for names.</a:t>
            </a:r>
          </a:p>
          <a:p>
            <a:pPr fontAlgn="base"/>
            <a:r>
              <a:rPr lang="en-GB" sz="1000" b="1">
                <a:solidFill>
                  <a:srgbClr val="000000"/>
                </a:solidFill>
                <a:latin typeface="Arial" panose="020B0604020202020204" pitchFamily="34" charset="0"/>
                <a:cs typeface="Arial" panose="020B0604020202020204" pitchFamily="34" charset="0"/>
              </a:rPr>
              <a:t>Year 2: </a:t>
            </a:r>
            <a:r>
              <a:rPr lang="en-GB" sz="1000">
                <a:solidFill>
                  <a:srgbClr val="000000"/>
                </a:solidFill>
                <a:latin typeface="Arial" panose="020B0604020202020204" pitchFamily="34" charset="0"/>
                <a:cs typeface="Arial" panose="020B0604020202020204" pitchFamily="34" charset="0"/>
              </a:rPr>
              <a:t>We will look at exclamation sentences, capital letters and the power of 3.</a:t>
            </a:r>
            <a:endParaRPr lang="en-GB" sz="1000" b="1">
              <a:solidFill>
                <a:srgbClr val="000000"/>
              </a:solidFill>
              <a:latin typeface="Arial" panose="020B0604020202020204" pitchFamily="34" charset="0"/>
              <a:cs typeface="Arial" panose="020B0604020202020204" pitchFamily="34" charset="0"/>
            </a:endParaRPr>
          </a:p>
        </p:txBody>
      </p:sp>
      <p:sp>
        <p:nvSpPr>
          <p:cNvPr id="35" name="Rectangle: Diagonal Corners Rounded 34">
            <a:extLst>
              <a:ext uri="{FF2B5EF4-FFF2-40B4-BE49-F238E27FC236}">
                <a16:creationId xmlns:a16="http://schemas.microsoft.com/office/drawing/2014/main" id="{2C1C56EA-DDFD-44F3-A87D-2871F0DD936F}"/>
              </a:ext>
            </a:extLst>
          </p:cNvPr>
          <p:cNvSpPr/>
          <p:nvPr/>
        </p:nvSpPr>
        <p:spPr>
          <a:xfrm>
            <a:off x="4972385" y="3516150"/>
            <a:ext cx="2235062" cy="3143250"/>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050">
              <a:solidFill>
                <a:schemeClr val="tx1"/>
              </a:solidFill>
              <a:latin typeface="Arial"/>
              <a:cs typeface="Arial"/>
            </a:endParaRPr>
          </a:p>
          <a:p>
            <a:endParaRPr lang="en-GB" sz="1050">
              <a:solidFill>
                <a:schemeClr val="tx1"/>
              </a:solidFill>
              <a:latin typeface="Arial"/>
              <a:cs typeface="Arial"/>
            </a:endParaRPr>
          </a:p>
          <a:p>
            <a:r>
              <a:rPr lang="en-GB" sz="1050">
                <a:solidFill>
                  <a:schemeClr val="tx1"/>
                </a:solidFill>
                <a:latin typeface="Arial"/>
                <a:ea typeface="+mn-lt"/>
                <a:cs typeface="+mn-lt"/>
              </a:rPr>
              <a:t>We will explore the four different seasons, beginning by observing how the weather changes throughout the year. We will also examine how trees transform in each season and identify key events that occur during these times. Additionally, we will recognize how daylight hours vary with each season and record our observations to create a pictogram. Finally, we will gather and </a:t>
            </a:r>
            <a:r>
              <a:rPr lang="en-GB" sz="1050" err="1">
                <a:solidFill>
                  <a:schemeClr val="tx1"/>
                </a:solidFill>
                <a:latin typeface="Arial"/>
                <a:ea typeface="+mn-lt"/>
                <a:cs typeface="+mn-lt"/>
              </a:rPr>
              <a:t>analyze</a:t>
            </a:r>
            <a:r>
              <a:rPr lang="en-GB" sz="1050">
                <a:solidFill>
                  <a:schemeClr val="tx1"/>
                </a:solidFill>
                <a:latin typeface="Arial"/>
                <a:ea typeface="+mn-lt"/>
                <a:cs typeface="+mn-lt"/>
              </a:rPr>
              <a:t> data to observe the changes across all four seasons.</a:t>
            </a:r>
          </a:p>
        </p:txBody>
      </p:sp>
      <p:sp>
        <p:nvSpPr>
          <p:cNvPr id="36" name="Rectangle: Diagonal Corners Rounded 35">
            <a:extLst>
              <a:ext uri="{FF2B5EF4-FFF2-40B4-BE49-F238E27FC236}">
                <a16:creationId xmlns:a16="http://schemas.microsoft.com/office/drawing/2014/main" id="{5DBD7C03-D2C9-4DCE-9935-1994154A3170}"/>
              </a:ext>
            </a:extLst>
          </p:cNvPr>
          <p:cNvSpPr/>
          <p:nvPr/>
        </p:nvSpPr>
        <p:spPr>
          <a:xfrm>
            <a:off x="7343779" y="3465161"/>
            <a:ext cx="2235062" cy="3143250"/>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200">
              <a:solidFill>
                <a:schemeClr val="tx1"/>
              </a:solidFill>
              <a:latin typeface="Arial" panose="020B0604020202020204" pitchFamily="34" charset="0"/>
              <a:cs typeface="Arial" panose="020B0604020202020204" pitchFamily="34" charset="0"/>
            </a:endParaRPr>
          </a:p>
          <a:p>
            <a:endParaRPr lang="en-GB" sz="1200">
              <a:solidFill>
                <a:schemeClr val="tx1"/>
              </a:solidFill>
              <a:latin typeface="Arial" panose="020B0604020202020204" pitchFamily="34" charset="0"/>
              <a:cs typeface="Arial" panose="020B0604020202020204" pitchFamily="34" charset="0"/>
            </a:endParaRPr>
          </a:p>
          <a:p>
            <a:r>
              <a:rPr lang="en-GB" sz="1100">
                <a:solidFill>
                  <a:schemeClr val="tx1"/>
                </a:solidFill>
                <a:latin typeface="Arial" panose="020B0604020202020204" pitchFamily="34" charset="0"/>
                <a:cs typeface="Arial" panose="020B0604020202020204" pitchFamily="34" charset="0"/>
              </a:rPr>
              <a:t>We will explore ‘What is my history’. They will be given opportunities to explain their special memories. They will talk about how they celebrate different events in their families such as birthdays, Christmas and Easter.  We will explore how childhood has changed over time.  We will finish this unit by burying a time capsule in the school playground. </a:t>
            </a:r>
          </a:p>
        </p:txBody>
      </p:sp>
      <p:sp>
        <p:nvSpPr>
          <p:cNvPr id="37" name="Rectangle: Diagonal Corners Rounded 36">
            <a:extLst>
              <a:ext uri="{FF2B5EF4-FFF2-40B4-BE49-F238E27FC236}">
                <a16:creationId xmlns:a16="http://schemas.microsoft.com/office/drawing/2014/main" id="{E326314C-4D73-4CEA-ADAD-F19863953AEA}"/>
              </a:ext>
            </a:extLst>
          </p:cNvPr>
          <p:cNvSpPr/>
          <p:nvPr/>
        </p:nvSpPr>
        <p:spPr>
          <a:xfrm>
            <a:off x="9715987" y="3462246"/>
            <a:ext cx="2213597" cy="3144228"/>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just"/>
            <a:endParaRPr lang="en-GB" sz="1000">
              <a:solidFill>
                <a:schemeClr val="tx1">
                  <a:lumMod val="95000"/>
                  <a:lumOff val="5000"/>
                </a:schemeClr>
              </a:solidFill>
              <a:latin typeface="Arial"/>
              <a:cs typeface="Arial"/>
            </a:endParaRPr>
          </a:p>
          <a:p>
            <a:endParaRPr lang="en-GB" sz="1050" b="1">
              <a:solidFill>
                <a:schemeClr val="tx1">
                  <a:lumMod val="95000"/>
                  <a:lumOff val="5000"/>
                </a:schemeClr>
              </a:solidFill>
              <a:latin typeface="Arial"/>
              <a:cs typeface="Arial"/>
            </a:endParaRPr>
          </a:p>
          <a:p>
            <a:endParaRPr lang="en-GB" sz="1050" b="1">
              <a:solidFill>
                <a:schemeClr val="tx1">
                  <a:lumMod val="95000"/>
                  <a:lumOff val="5000"/>
                </a:schemeClr>
              </a:solidFill>
              <a:latin typeface="Arial"/>
              <a:cs typeface="Arial"/>
            </a:endParaRPr>
          </a:p>
          <a:p>
            <a:r>
              <a:rPr lang="en-GB" sz="1050" b="1">
                <a:solidFill>
                  <a:schemeClr val="tx1">
                    <a:lumMod val="95000"/>
                    <a:lumOff val="5000"/>
                  </a:schemeClr>
                </a:solidFill>
                <a:latin typeface="Arial"/>
                <a:cs typeface="Arial"/>
              </a:rPr>
              <a:t>DT</a:t>
            </a:r>
            <a:r>
              <a:rPr lang="en-GB" sz="1050">
                <a:solidFill>
                  <a:schemeClr val="tx1">
                    <a:lumMod val="95000"/>
                    <a:lumOff val="5000"/>
                  </a:schemeClr>
                </a:solidFill>
                <a:latin typeface="Arial"/>
                <a:cs typeface="Arial"/>
              </a:rPr>
              <a:t>.</a:t>
            </a:r>
          </a:p>
          <a:p>
            <a:r>
              <a:rPr lang="en-GB" sz="1000" b="1">
                <a:solidFill>
                  <a:schemeClr val="tx1">
                    <a:lumMod val="95000"/>
                    <a:lumOff val="5000"/>
                  </a:schemeClr>
                </a:solidFill>
                <a:latin typeface="Arial"/>
                <a:cs typeface="Arial"/>
              </a:rPr>
              <a:t>EYFS</a:t>
            </a:r>
            <a:r>
              <a:rPr lang="en-GB" sz="1000">
                <a:solidFill>
                  <a:schemeClr val="tx1">
                    <a:lumMod val="95000"/>
                    <a:lumOff val="5000"/>
                  </a:schemeClr>
                </a:solidFill>
                <a:latin typeface="Arial"/>
                <a:cs typeface="Arial"/>
              </a:rPr>
              <a:t>: We will explore Junk Modelling. The children will  learn the names and use of various craft tools and materials. </a:t>
            </a:r>
          </a:p>
          <a:p>
            <a:r>
              <a:rPr lang="en-GB" sz="1000" b="1">
                <a:solidFill>
                  <a:schemeClr val="tx1">
                    <a:lumMod val="95000"/>
                    <a:lumOff val="5000"/>
                  </a:schemeClr>
                </a:solidFill>
                <a:latin typeface="Arial"/>
                <a:cs typeface="Arial"/>
              </a:rPr>
              <a:t>KS1</a:t>
            </a:r>
            <a:r>
              <a:rPr lang="en-GB" sz="1000">
                <a:solidFill>
                  <a:schemeClr val="tx1">
                    <a:lumMod val="95000"/>
                    <a:lumOff val="5000"/>
                  </a:schemeClr>
                </a:solidFill>
                <a:latin typeface="Arial"/>
                <a:cs typeface="Arial"/>
              </a:rPr>
              <a:t>: Children will </a:t>
            </a:r>
            <a:r>
              <a:rPr lang="en-GB" sz="1000" err="1">
                <a:solidFill>
                  <a:schemeClr val="tx1">
                    <a:lumMod val="95000"/>
                    <a:lumOff val="5000"/>
                  </a:schemeClr>
                </a:solidFill>
                <a:latin typeface="Arial"/>
                <a:cs typeface="Arial"/>
              </a:rPr>
              <a:t>construte</a:t>
            </a:r>
            <a:r>
              <a:rPr lang="en-GB" sz="1000">
                <a:solidFill>
                  <a:schemeClr val="tx1">
                    <a:lumMod val="95000"/>
                    <a:lumOff val="5000"/>
                  </a:schemeClr>
                </a:solidFill>
                <a:latin typeface="Arial"/>
                <a:cs typeface="Arial"/>
              </a:rPr>
              <a:t> a windmill.  The children will make stable structures, which will eventually support the turbine, out of card and tape.  : </a:t>
            </a:r>
          </a:p>
          <a:p>
            <a:r>
              <a:rPr lang="en-GB" sz="1000" b="1">
                <a:solidFill>
                  <a:schemeClr val="tx1">
                    <a:lumMod val="95000"/>
                    <a:lumOff val="5000"/>
                  </a:schemeClr>
                </a:solidFill>
                <a:latin typeface="Arial"/>
                <a:cs typeface="Arial"/>
              </a:rPr>
              <a:t>Music</a:t>
            </a:r>
          </a:p>
          <a:p>
            <a:r>
              <a:rPr lang="en-GB" sz="800">
                <a:solidFill>
                  <a:schemeClr val="tx1"/>
                </a:solidFill>
                <a:latin typeface="Arial"/>
                <a:cs typeface="Arial"/>
              </a:rPr>
              <a:t>.</a:t>
            </a:r>
            <a:r>
              <a:rPr lang="en-GB" sz="1000">
                <a:solidFill>
                  <a:schemeClr val="tx1"/>
                </a:solidFill>
                <a:latin typeface="Arial"/>
                <a:ea typeface="+mn-lt"/>
                <a:cs typeface="+mn-lt"/>
              </a:rPr>
              <a:t>Children will explore how they can use their voice and bodies to make sounds, experiment with tempo and dynamic when playing instruments. </a:t>
            </a:r>
            <a:endParaRPr lang="en-GB" sz="1000">
              <a:solidFill>
                <a:schemeClr val="tx1"/>
              </a:solidFill>
              <a:latin typeface="Calibri"/>
              <a:ea typeface="Calibri"/>
              <a:cs typeface="Calibri"/>
            </a:endParaRPr>
          </a:p>
        </p:txBody>
      </p:sp>
      <p:sp>
        <p:nvSpPr>
          <p:cNvPr id="38" name="Rectangle: Diagonal Corners Rounded 37">
            <a:extLst>
              <a:ext uri="{FF2B5EF4-FFF2-40B4-BE49-F238E27FC236}">
                <a16:creationId xmlns:a16="http://schemas.microsoft.com/office/drawing/2014/main" id="{DFC85263-271D-43AF-B22E-7BF84101A61E}"/>
              </a:ext>
            </a:extLst>
          </p:cNvPr>
          <p:cNvSpPr/>
          <p:nvPr/>
        </p:nvSpPr>
        <p:spPr>
          <a:xfrm>
            <a:off x="264280" y="3526789"/>
            <a:ext cx="2207848" cy="3143250"/>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050">
              <a:solidFill>
                <a:schemeClr val="tx1"/>
              </a:solidFill>
              <a:latin typeface="Calibri"/>
              <a:cs typeface="Arial"/>
            </a:endParaRPr>
          </a:p>
          <a:p>
            <a:endParaRPr lang="en-GB" sz="1050">
              <a:solidFill>
                <a:schemeClr val="tx1"/>
              </a:solidFill>
              <a:latin typeface="Calibri"/>
              <a:cs typeface="Arial"/>
            </a:endParaRPr>
          </a:p>
          <a:p>
            <a:endParaRPr lang="en-GB" sz="1050">
              <a:solidFill>
                <a:schemeClr val="tx1"/>
              </a:solidFill>
              <a:latin typeface="Calibri"/>
              <a:cs typeface="Arial"/>
            </a:endParaRPr>
          </a:p>
          <a:p>
            <a:endParaRPr lang="en-GB" sz="1050">
              <a:solidFill>
                <a:schemeClr val="tx1"/>
              </a:solidFill>
              <a:latin typeface="Calibri"/>
              <a:cs typeface="Arial"/>
            </a:endParaRPr>
          </a:p>
          <a:p>
            <a:endParaRPr lang="en-GB" sz="1050">
              <a:solidFill>
                <a:schemeClr val="tx1"/>
              </a:solidFill>
              <a:latin typeface="Calibri"/>
              <a:cs typeface="Arial"/>
            </a:endParaRPr>
          </a:p>
          <a:p>
            <a:endParaRPr lang="en-GB" sz="1050">
              <a:solidFill>
                <a:schemeClr val="tx1"/>
              </a:solidFill>
              <a:latin typeface="Calibri"/>
              <a:cs typeface="Arial"/>
            </a:endParaRPr>
          </a:p>
          <a:p>
            <a:endParaRPr lang="en-GB" sz="1050">
              <a:solidFill>
                <a:schemeClr val="tx1"/>
              </a:solidFill>
              <a:latin typeface="Calibri"/>
              <a:cs typeface="Arial"/>
            </a:endParaRPr>
          </a:p>
          <a:p>
            <a:endParaRPr lang="en-GB" sz="1050">
              <a:solidFill>
                <a:schemeClr val="tx1"/>
              </a:solidFill>
              <a:latin typeface="Calibri"/>
              <a:cs typeface="Arial"/>
            </a:endParaRPr>
          </a:p>
          <a:p>
            <a:endParaRPr lang="en-GB" sz="1050">
              <a:solidFill>
                <a:schemeClr val="tx1"/>
              </a:solidFill>
              <a:latin typeface="Calibri"/>
              <a:cs typeface="Arial"/>
            </a:endParaRPr>
          </a:p>
          <a:p>
            <a:endParaRPr lang="en-GB" sz="1050">
              <a:solidFill>
                <a:schemeClr val="tx1"/>
              </a:solidFill>
              <a:latin typeface="Calibri"/>
              <a:cs typeface="Arial"/>
            </a:endParaRPr>
          </a:p>
          <a:p>
            <a:endParaRPr lang="en-GB" sz="1050">
              <a:solidFill>
                <a:schemeClr val="tx1"/>
              </a:solidFill>
              <a:latin typeface="Calibri"/>
              <a:cs typeface="Arial"/>
            </a:endParaRPr>
          </a:p>
          <a:p>
            <a:r>
              <a:rPr lang="en-GB" sz="1100" b="1">
                <a:solidFill>
                  <a:schemeClr val="tx1"/>
                </a:solidFill>
                <a:latin typeface="Arial"/>
                <a:cs typeface="Arial"/>
              </a:rPr>
              <a:t>EYFS</a:t>
            </a:r>
            <a:r>
              <a:rPr lang="en-GB" sz="1100">
                <a:solidFill>
                  <a:schemeClr val="tx1"/>
                </a:solidFill>
                <a:latin typeface="Arial"/>
                <a:cs typeface="Arial"/>
              </a:rPr>
              <a:t>: Children will explore numbers to 10, comparing </a:t>
            </a:r>
            <a:r>
              <a:rPr lang="en-GB" sz="1050">
                <a:solidFill>
                  <a:schemeClr val="tx1"/>
                </a:solidFill>
                <a:latin typeface="Arial"/>
                <a:cs typeface="Arial"/>
              </a:rPr>
              <a:t>quantities and patterns. </a:t>
            </a:r>
            <a:endParaRPr lang="en-US" sz="1050">
              <a:solidFill>
                <a:schemeClr val="tx1"/>
              </a:solidFill>
              <a:latin typeface="Arial"/>
              <a:cs typeface="Arial"/>
            </a:endParaRPr>
          </a:p>
          <a:p>
            <a:r>
              <a:rPr lang="en-GB" sz="1050" b="1">
                <a:solidFill>
                  <a:schemeClr val="tx1"/>
                </a:solidFill>
                <a:latin typeface="Arial"/>
                <a:cs typeface="Arial"/>
              </a:rPr>
              <a:t>Year 1: </a:t>
            </a:r>
            <a:r>
              <a:rPr lang="en-GB" sz="1050">
                <a:solidFill>
                  <a:schemeClr val="tx1"/>
                </a:solidFill>
                <a:latin typeface="Arial"/>
                <a:cs typeface="Arial"/>
              </a:rPr>
              <a:t>Children will explore addition and subtraction within numbers to 10 and up to 20. Looking at number bonds which is a different ways of making 10. </a:t>
            </a:r>
            <a:endParaRPr lang="en-US" sz="1050">
              <a:solidFill>
                <a:schemeClr val="tx1"/>
              </a:solidFill>
              <a:latin typeface="Arial"/>
              <a:cs typeface="Arial"/>
            </a:endParaRPr>
          </a:p>
          <a:p>
            <a:r>
              <a:rPr lang="en-GB" sz="1050" b="1">
                <a:solidFill>
                  <a:schemeClr val="tx1"/>
                </a:solidFill>
                <a:latin typeface="Arial"/>
                <a:cs typeface="Arial"/>
              </a:rPr>
              <a:t>Year 2</a:t>
            </a:r>
            <a:r>
              <a:rPr lang="en-GB" sz="1050">
                <a:solidFill>
                  <a:schemeClr val="tx1"/>
                </a:solidFill>
                <a:latin typeface="Arial"/>
                <a:cs typeface="Arial"/>
              </a:rPr>
              <a:t>:  Children will explore numbers up to 100, looking at place value, addition and subtraction with numbers to 100 and  multiplication and division facts for the 2,5,10 times tables.</a:t>
            </a:r>
            <a:endParaRPr lang="en-US" sz="1050">
              <a:solidFill>
                <a:schemeClr val="tx1"/>
              </a:solidFill>
              <a:latin typeface="Arial"/>
              <a:cs typeface="Arial"/>
            </a:endParaRPr>
          </a:p>
          <a:p>
            <a:endParaRPr lang="en-GB" sz="1000">
              <a:solidFill>
                <a:schemeClr val="tx1"/>
              </a:solidFill>
              <a:latin typeface="Calibri"/>
              <a:ea typeface="Calibri"/>
              <a:cs typeface="Arial"/>
            </a:endParaRPr>
          </a:p>
          <a:p>
            <a:endParaRPr lang="en-GB" sz="1000">
              <a:solidFill>
                <a:schemeClr val="tx1"/>
              </a:solidFill>
              <a:latin typeface="Calibri"/>
              <a:ea typeface="Calibri"/>
              <a:cs typeface="Arial"/>
            </a:endParaRPr>
          </a:p>
          <a:p>
            <a:endParaRPr lang="en-GB" sz="1050">
              <a:solidFill>
                <a:schemeClr val="tx1"/>
              </a:solidFill>
              <a:latin typeface="Calibri"/>
              <a:cs typeface="Arial"/>
            </a:endParaRPr>
          </a:p>
          <a:p>
            <a:endParaRPr lang="en-GB" sz="1050">
              <a:solidFill>
                <a:schemeClr val="tx1"/>
              </a:solidFill>
              <a:latin typeface="Calibri"/>
              <a:cs typeface="Arial"/>
            </a:endParaRPr>
          </a:p>
          <a:p>
            <a:endParaRPr lang="en-GB" sz="1050">
              <a:solidFill>
                <a:schemeClr val="tx1"/>
              </a:solidFill>
              <a:latin typeface="Calibri"/>
              <a:cs typeface="Arial"/>
            </a:endParaRPr>
          </a:p>
          <a:p>
            <a:endParaRPr lang="en-GB" sz="1050">
              <a:solidFill>
                <a:schemeClr val="tx1"/>
              </a:solidFill>
              <a:latin typeface="Calibri"/>
              <a:cs typeface="Arial"/>
            </a:endParaRPr>
          </a:p>
          <a:p>
            <a:endParaRPr lang="en-GB" sz="1050">
              <a:solidFill>
                <a:schemeClr val="tx1"/>
              </a:solidFill>
              <a:latin typeface="Calibri"/>
              <a:cs typeface="Arial"/>
            </a:endParaRPr>
          </a:p>
          <a:p>
            <a:endParaRPr lang="en-GB" sz="1050">
              <a:solidFill>
                <a:schemeClr val="tx1"/>
              </a:solidFill>
              <a:latin typeface="Calibri"/>
              <a:cs typeface="Arial"/>
            </a:endParaRPr>
          </a:p>
        </p:txBody>
      </p:sp>
      <p:sp>
        <p:nvSpPr>
          <p:cNvPr id="39" name="Rectangle 38">
            <a:extLst>
              <a:ext uri="{FF2B5EF4-FFF2-40B4-BE49-F238E27FC236}">
                <a16:creationId xmlns:a16="http://schemas.microsoft.com/office/drawing/2014/main" id="{0F354E0B-9D66-4E3E-9D03-6FDD5507D1AD}"/>
              </a:ext>
            </a:extLst>
          </p:cNvPr>
          <p:cNvSpPr/>
          <p:nvPr/>
        </p:nvSpPr>
        <p:spPr>
          <a:xfrm>
            <a:off x="635621" y="3656129"/>
            <a:ext cx="1449658" cy="26551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Maths</a:t>
            </a:r>
          </a:p>
        </p:txBody>
      </p:sp>
      <p:sp>
        <p:nvSpPr>
          <p:cNvPr id="40" name="Rectangle 39">
            <a:extLst>
              <a:ext uri="{FF2B5EF4-FFF2-40B4-BE49-F238E27FC236}">
                <a16:creationId xmlns:a16="http://schemas.microsoft.com/office/drawing/2014/main" id="{36722CC4-A8F0-4286-93A3-EFADFD3BDEAE}"/>
              </a:ext>
            </a:extLst>
          </p:cNvPr>
          <p:cNvSpPr/>
          <p:nvPr/>
        </p:nvSpPr>
        <p:spPr>
          <a:xfrm>
            <a:off x="9918860" y="3656128"/>
            <a:ext cx="1806178" cy="26551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DT/Music</a:t>
            </a:r>
          </a:p>
        </p:txBody>
      </p:sp>
      <p:sp>
        <p:nvSpPr>
          <p:cNvPr id="41" name="Rectangle 40">
            <a:extLst>
              <a:ext uri="{FF2B5EF4-FFF2-40B4-BE49-F238E27FC236}">
                <a16:creationId xmlns:a16="http://schemas.microsoft.com/office/drawing/2014/main" id="{804C7A73-4CC3-4FC1-88CE-EF10AB01F8AB}"/>
              </a:ext>
            </a:extLst>
          </p:cNvPr>
          <p:cNvSpPr/>
          <p:nvPr/>
        </p:nvSpPr>
        <p:spPr>
          <a:xfrm>
            <a:off x="7533473" y="3656128"/>
            <a:ext cx="1806178" cy="26551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b="1">
                <a:solidFill>
                  <a:schemeClr val="bg1"/>
                </a:solidFill>
              </a:rPr>
              <a:t>History  </a:t>
            </a:r>
            <a:endParaRPr lang="en-GB" b="1">
              <a:solidFill>
                <a:schemeClr val="bg1"/>
              </a:solidFill>
              <a:cs typeface="Calibri"/>
            </a:endParaRPr>
          </a:p>
        </p:txBody>
      </p:sp>
      <p:sp>
        <p:nvSpPr>
          <p:cNvPr id="42" name="Rectangle 41">
            <a:extLst>
              <a:ext uri="{FF2B5EF4-FFF2-40B4-BE49-F238E27FC236}">
                <a16:creationId xmlns:a16="http://schemas.microsoft.com/office/drawing/2014/main" id="{05078F8D-91B9-4D05-900D-77677BF12E86}"/>
              </a:ext>
            </a:extLst>
          </p:cNvPr>
          <p:cNvSpPr/>
          <p:nvPr/>
        </p:nvSpPr>
        <p:spPr>
          <a:xfrm>
            <a:off x="5244206" y="3656128"/>
            <a:ext cx="1806178" cy="26551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Science</a:t>
            </a:r>
          </a:p>
        </p:txBody>
      </p:sp>
      <p:sp>
        <p:nvSpPr>
          <p:cNvPr id="43" name="Rectangle 42">
            <a:extLst>
              <a:ext uri="{FF2B5EF4-FFF2-40B4-BE49-F238E27FC236}">
                <a16:creationId xmlns:a16="http://schemas.microsoft.com/office/drawing/2014/main" id="{18745129-7BFF-41FC-8100-F52B44876DEA}"/>
              </a:ext>
            </a:extLst>
          </p:cNvPr>
          <p:cNvSpPr/>
          <p:nvPr/>
        </p:nvSpPr>
        <p:spPr>
          <a:xfrm>
            <a:off x="2880633" y="3658229"/>
            <a:ext cx="1806178" cy="26551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English</a:t>
            </a:r>
          </a:p>
        </p:txBody>
      </p:sp>
      <p:sp>
        <p:nvSpPr>
          <p:cNvPr id="5" name="TextBox 4">
            <a:extLst>
              <a:ext uri="{FF2B5EF4-FFF2-40B4-BE49-F238E27FC236}">
                <a16:creationId xmlns:a16="http://schemas.microsoft.com/office/drawing/2014/main" id="{BF764ED8-616C-4A1F-9D3A-AA3BD952742F}"/>
              </a:ext>
            </a:extLst>
          </p:cNvPr>
          <p:cNvSpPr txBox="1"/>
          <p:nvPr/>
        </p:nvSpPr>
        <p:spPr>
          <a:xfrm flipH="1" flipV="1">
            <a:off x="755151" y="3469116"/>
            <a:ext cx="150686" cy="50656"/>
          </a:xfrm>
          <a:prstGeom prst="rect">
            <a:avLst/>
          </a:prstGeom>
        </p:spPr>
        <p:txBody>
          <a:bodyPr lIns="91440" tIns="45720" rIns="91440" bIns="45720" anchor="t">
            <a:normAutofit fontScale="25000" lnSpcReduction="20000"/>
          </a:bodyPr>
          <a:lstStyle/>
          <a:p>
            <a:endParaRPr lang="en-US">
              <a:cs typeface="Calibri"/>
            </a:endParaRPr>
          </a:p>
        </p:txBody>
      </p:sp>
      <p:sp>
        <p:nvSpPr>
          <p:cNvPr id="10" name="TextBox 9">
            <a:extLst>
              <a:ext uri="{FF2B5EF4-FFF2-40B4-BE49-F238E27FC236}">
                <a16:creationId xmlns:a16="http://schemas.microsoft.com/office/drawing/2014/main" id="{EDD6B7B1-986F-4620-B202-CAE715034BDF}"/>
              </a:ext>
            </a:extLst>
          </p:cNvPr>
          <p:cNvSpPr txBox="1"/>
          <p:nvPr/>
        </p:nvSpPr>
        <p:spPr>
          <a:xfrm flipH="1">
            <a:off x="2827106" y="2967732"/>
            <a:ext cx="99316" cy="52086"/>
          </a:xfrm>
          <a:prstGeom prst="rect">
            <a:avLst/>
          </a:prstGeom>
        </p:spPr>
        <p:txBody>
          <a:bodyPr lIns="91440" tIns="45720" rIns="91440" bIns="45720" anchor="t">
            <a:normAutofit fontScale="25000" lnSpcReduction="20000"/>
          </a:bodyPr>
          <a:lstStyle/>
          <a:p>
            <a:endParaRPr lang="en-US">
              <a:cs typeface="Calibri"/>
            </a:endParaRPr>
          </a:p>
        </p:txBody>
      </p:sp>
      <p:sp>
        <p:nvSpPr>
          <p:cNvPr id="13" name="TextBox 12">
            <a:extLst>
              <a:ext uri="{FF2B5EF4-FFF2-40B4-BE49-F238E27FC236}">
                <a16:creationId xmlns:a16="http://schemas.microsoft.com/office/drawing/2014/main" id="{0DA97434-2085-4293-ACE7-95322277D0EB}"/>
              </a:ext>
            </a:extLst>
          </p:cNvPr>
          <p:cNvSpPr txBox="1"/>
          <p:nvPr/>
        </p:nvSpPr>
        <p:spPr>
          <a:xfrm>
            <a:off x="4732961" y="4318624"/>
            <a:ext cx="148977" cy="43524"/>
          </a:xfrm>
          <a:prstGeom prst="rect">
            <a:avLst/>
          </a:prstGeom>
        </p:spPr>
        <p:txBody>
          <a:bodyPr lIns="91440" tIns="45720" rIns="91440" bIns="45720" anchor="t">
            <a:normAutofit fontScale="25000" lnSpcReduction="20000"/>
          </a:bodyPr>
          <a:lstStyle/>
          <a:p>
            <a:endParaRPr lang="en-US">
              <a:cs typeface="Calibri"/>
            </a:endParaRPr>
          </a:p>
        </p:txBody>
      </p:sp>
      <p:sp>
        <p:nvSpPr>
          <p:cNvPr id="28" name="Rectangle: Diagonal Corners Rounded 27">
            <a:extLst>
              <a:ext uri="{FF2B5EF4-FFF2-40B4-BE49-F238E27FC236}">
                <a16:creationId xmlns:a16="http://schemas.microsoft.com/office/drawing/2014/main" id="{D67B53F5-24EC-4F92-01E6-E1B97231D534}"/>
              </a:ext>
            </a:extLst>
          </p:cNvPr>
          <p:cNvSpPr/>
          <p:nvPr/>
        </p:nvSpPr>
        <p:spPr>
          <a:xfrm>
            <a:off x="8900202" y="1933444"/>
            <a:ext cx="3076350" cy="1372717"/>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r>
              <a:rPr lang="en-GB" sz="1000" dirty="0">
                <a:solidFill>
                  <a:schemeClr val="tx1"/>
                </a:solidFill>
                <a:latin typeface="Arial"/>
                <a:ea typeface="Open Sans"/>
                <a:cs typeface="Open Sans"/>
              </a:rPr>
              <a:t>We will be exploring the fundamental skills of balancing, running, changing direction, jumping, hopping and skipping. The children will explore these skills in isolation as well as in combination. They will be given opportunities to identify areas of strength and areas for improvement</a:t>
            </a:r>
            <a:r>
              <a:rPr lang="en-GB" sz="1000" b="0" i="0" dirty="0">
                <a:solidFill>
                  <a:schemeClr val="tx1"/>
                </a:solidFill>
                <a:effectLst/>
                <a:latin typeface="Arial"/>
                <a:ea typeface="Open Sans"/>
                <a:cs typeface="Open Sans"/>
              </a:rPr>
              <a:t>.</a:t>
            </a:r>
            <a:r>
              <a:rPr lang="en-GB" sz="1000" dirty="0">
                <a:solidFill>
                  <a:schemeClr val="tx1"/>
                </a:solidFill>
                <a:latin typeface="Arial"/>
                <a:ea typeface="Open Sans"/>
                <a:cs typeface="Open Sans"/>
              </a:rPr>
              <a:t> Additionally they will work collaboratively with others, taking turns and sharing ideas.</a:t>
            </a:r>
            <a:r>
              <a:rPr lang="en-GB" sz="1000" dirty="0">
                <a:solidFill>
                  <a:schemeClr val="tx1"/>
                </a:solidFill>
                <a:latin typeface="Arial"/>
                <a:cs typeface="Arial"/>
              </a:rPr>
              <a:t>.</a:t>
            </a:r>
            <a:endParaRPr lang="en-GB" sz="1000">
              <a:solidFill>
                <a:schemeClr val="tx1"/>
              </a:solidFill>
              <a:latin typeface="Arial"/>
              <a:ea typeface="+mn-lt"/>
              <a:cs typeface="Arial" panose="020B0604020202020204" pitchFamily="34" charset="0"/>
            </a:endParaRPr>
          </a:p>
        </p:txBody>
      </p:sp>
      <p:pic>
        <p:nvPicPr>
          <p:cNvPr id="2" name="Picture 1" descr="30+ Owl Head Turn Stock Illustrations, Royalty-Free Vector ...">
            <a:extLst>
              <a:ext uri="{FF2B5EF4-FFF2-40B4-BE49-F238E27FC236}">
                <a16:creationId xmlns:a16="http://schemas.microsoft.com/office/drawing/2014/main" id="{53E7AD39-7AA4-AB2C-5DB2-B2BC1A3ACBA4}"/>
              </a:ext>
            </a:extLst>
          </p:cNvPr>
          <p:cNvPicPr>
            <a:picLocks noChangeAspect="1"/>
          </p:cNvPicPr>
          <p:nvPr/>
        </p:nvPicPr>
        <p:blipFill>
          <a:blip r:embed="rId4"/>
          <a:stretch>
            <a:fillRect/>
          </a:stretch>
        </p:blipFill>
        <p:spPr>
          <a:xfrm>
            <a:off x="1538039" y="1561130"/>
            <a:ext cx="1865376" cy="1865376"/>
          </a:xfrm>
          <a:prstGeom prst="rect">
            <a:avLst/>
          </a:prstGeom>
        </p:spPr>
      </p:pic>
      <p:sp>
        <p:nvSpPr>
          <p:cNvPr id="3" name="TextBox 2">
            <a:extLst>
              <a:ext uri="{FF2B5EF4-FFF2-40B4-BE49-F238E27FC236}">
                <a16:creationId xmlns:a16="http://schemas.microsoft.com/office/drawing/2014/main" id="{9ECEAB8C-12FC-BC86-8C6E-E05963CA019E}"/>
              </a:ext>
            </a:extLst>
          </p:cNvPr>
          <p:cNvSpPr txBox="1"/>
          <p:nvPr/>
        </p:nvSpPr>
        <p:spPr>
          <a:xfrm>
            <a:off x="4971595" y="2211303"/>
            <a:ext cx="3680337" cy="127727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dirty="0">
                <a:latin typeface="Arial"/>
                <a:cs typeface="Arial"/>
              </a:rPr>
              <a:t>We will encounter stories and text that say something about different people being unique and valuable, making links to Christian and Jewish worldviews and the belief that God loves all people. We will think carefully about ways both Christians and Jews care for people around the world and how this action links to teaching found within the Bible and the Torah.</a:t>
            </a:r>
            <a:endParaRPr lang="en-US" dirty="0"/>
          </a:p>
        </p:txBody>
      </p:sp>
    </p:spTree>
    <p:extLst>
      <p:ext uri="{BB962C8B-B14F-4D97-AF65-F5344CB8AC3E}">
        <p14:creationId xmlns:p14="http://schemas.microsoft.com/office/powerpoint/2010/main" val="3691939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A49A6EC72FB3458CB853956A284F0B" ma:contentTypeVersion="20" ma:contentTypeDescription="Create a new document." ma:contentTypeScope="" ma:versionID="2127bae4dae91d4d22db5bd546119bea">
  <xsd:schema xmlns:xsd="http://www.w3.org/2001/XMLSchema" xmlns:xs="http://www.w3.org/2001/XMLSchema" xmlns:p="http://schemas.microsoft.com/office/2006/metadata/properties" xmlns:ns1="http://schemas.microsoft.com/sharepoint/v3" xmlns:ns2="1cc60a1c-d6c3-417b-b7a2-c7f588eb9d36" xmlns:ns3="dab3547d-fd9d-40a3-bcb8-a4bdffa3ee62" targetNamespace="http://schemas.microsoft.com/office/2006/metadata/properties" ma:root="true" ma:fieldsID="ab81fec6895588fb3aad461593887053" ns1:_="" ns2:_="" ns3:_="">
    <xsd:import namespace="http://schemas.microsoft.com/sharepoint/v3"/>
    <xsd:import namespace="1cc60a1c-d6c3-417b-b7a2-c7f588eb9d36"/>
    <xsd:import namespace="dab3547d-fd9d-40a3-bcb8-a4bdffa3ee6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element ref="ns1:_ip_UnifiedCompliancePolicyProperties" minOccurs="0"/>
                <xsd:element ref="ns1:_ip_UnifiedCompliancePolicyUIAc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cc60a1c-d6c3-417b-b7a2-c7f588eb9d3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2"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03c62532-5405-4234-8b1a-bb2652944c8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ab3547d-fd9d-40a3-bcb8-a4bdffa3ee62"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5" nillable="true" ma:displayName="Taxonomy Catch All Column" ma:hidden="true" ma:list="{527d5766-7d13-4251-82d4-520b469f5ef6}" ma:internalName="TaxCatchAll" ma:showField="CatchAllData" ma:web="dab3547d-fd9d-40a3-bcb8-a4bdffa3ee6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SharedWithUsers xmlns="dab3547d-fd9d-40a3-bcb8-a4bdffa3ee62">
      <UserInfo>
        <DisplayName>Mrs E Hollis</DisplayName>
        <AccountId>15</AccountId>
        <AccountType/>
      </UserInfo>
      <UserInfo>
        <DisplayName>Mrs C Bird</DisplayName>
        <AccountId>28</AccountId>
        <AccountType/>
      </UserInfo>
    </SharedWithUsers>
    <TaxCatchAll xmlns="dab3547d-fd9d-40a3-bcb8-a4bdffa3ee62" xsi:nil="true"/>
    <lcf76f155ced4ddcb4097134ff3c332f xmlns="1cc60a1c-d6c3-417b-b7a2-c7f588eb9d36">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64ED767-DE9D-4ABD-BB7D-B88C070A7982}">
  <ds:schemaRefs>
    <ds:schemaRef ds:uri="1cc60a1c-d6c3-417b-b7a2-c7f588eb9d36"/>
    <ds:schemaRef ds:uri="dab3547d-fd9d-40a3-bcb8-a4bdffa3ee6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5199671A-3E15-437F-A968-3B98227F7B5D}">
  <ds:schemaRefs>
    <ds:schemaRef ds:uri="http://schemas.microsoft.com/sharepoint/v3/contenttype/forms"/>
  </ds:schemaRefs>
</ds:datastoreItem>
</file>

<file path=customXml/itemProps3.xml><?xml version="1.0" encoding="utf-8"?>
<ds:datastoreItem xmlns:ds="http://schemas.openxmlformats.org/officeDocument/2006/customXml" ds:itemID="{58D4CE09-E382-440B-8882-BD0F9CE43279}">
  <ds:schemaRefs>
    <ds:schemaRef ds:uri="1cc60a1c-d6c3-417b-b7a2-c7f588eb9d36"/>
    <ds:schemaRef ds:uri="dab3547d-fd9d-40a3-bcb8-a4bdffa3ee6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710</Words>
  <Application>Microsoft Office PowerPoint</Application>
  <PresentationFormat>Widescreen</PresentationFormat>
  <Paragraphs>150</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Sharon Townsend</dc:creator>
  <cp:lastModifiedBy>Stacy Powell</cp:lastModifiedBy>
  <cp:revision>67</cp:revision>
  <cp:lastPrinted>2020-11-25T15:10:56Z</cp:lastPrinted>
  <dcterms:created xsi:type="dcterms:W3CDTF">2020-11-25T13:20:46Z</dcterms:created>
  <dcterms:modified xsi:type="dcterms:W3CDTF">2024-09-04T13:17:43Z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0x01010079A49A6EC72FB3458CB853956A284F0B</vt:lpwstr>
  </property>
  <property fmtid="{D5CDD505-2E9C-101B-9397-08002B2CF9AE}" pid="3" name="MediaServiceImageTags">
    <vt:lpwstr/>
  </property>
</Properties>
</file>