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Lst>
  <p:sldIdLst>
    <p:sldId id="257" r:id="rId5"/>
    <p:sldId id="258" r:id="rId6"/>
  </p:sldIdLst>
  <p:sldSz cx="12192000" cy="6858000"/>
  <p:notesSz cx="6797675" cy="9926638"/>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CCCCFF"/>
    <a:srgbClr val="9999FF"/>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5A12276D-3EC6-4245-A795-27EF14DA4E4F}" v="5" dt="2026-01-13T12:55:47.519"/>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79" d="100"/>
          <a:sy n="79" d="100"/>
        </p:scale>
        <p:origin x="821" y="72"/>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viewProps" Target="viewProps.xml"/><Relationship Id="rId3" Type="http://schemas.openxmlformats.org/officeDocument/2006/relationships/customXml" Target="../customXml/item3.xml"/><Relationship Id="rId7" Type="http://schemas.openxmlformats.org/officeDocument/2006/relationships/presProps" Target="presProps.xml"/><Relationship Id="rId12" Type="http://schemas.microsoft.com/office/2015/10/relationships/revisionInfo" Target="revisionInfo.xml"/><Relationship Id="rId2" Type="http://schemas.openxmlformats.org/officeDocument/2006/relationships/customXml" Target="../customXml/item2.xml"/><Relationship Id="rId1" Type="http://schemas.openxmlformats.org/officeDocument/2006/relationships/customXml" Target="../customXml/item1.xml"/><Relationship Id="rId6" Type="http://schemas.openxmlformats.org/officeDocument/2006/relationships/slide" Target="slides/slide2.xml"/><Relationship Id="rId11" Type="http://schemas.microsoft.com/office/2016/11/relationships/changesInfo" Target="changesInfos/changesInfo1.xml"/><Relationship Id="rId5" Type="http://schemas.openxmlformats.org/officeDocument/2006/relationships/slide" Target="slides/slide1.xml"/><Relationship Id="rId10" Type="http://schemas.openxmlformats.org/officeDocument/2006/relationships/tableStyles" Target="tableStyles.xml"/><Relationship Id="rId4" Type="http://schemas.openxmlformats.org/officeDocument/2006/relationships/slideMaster" Target="slideMasters/slideMaster1.xml"/><Relationship Id="rId9" Type="http://schemas.openxmlformats.org/officeDocument/2006/relationships/theme" Target="theme/theme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Lucy Bruton" userId="5f35a18a-f255-46c7-9f86-e0ab6499abe3" providerId="ADAL" clId="{141B64E5-51F7-44C8-A702-63A4F2E41B3F}"/>
    <pc:docChg chg="undo custSel addSld modSld">
      <pc:chgData name="Lucy Bruton" userId="5f35a18a-f255-46c7-9f86-e0ab6499abe3" providerId="ADAL" clId="{141B64E5-51F7-44C8-A702-63A4F2E41B3F}" dt="2026-01-13T12:55:47.519" v="501"/>
      <pc:docMkLst>
        <pc:docMk/>
      </pc:docMkLst>
      <pc:sldChg chg="addSp delSp modSp mod">
        <pc:chgData name="Lucy Bruton" userId="5f35a18a-f255-46c7-9f86-e0ab6499abe3" providerId="ADAL" clId="{141B64E5-51F7-44C8-A702-63A4F2E41B3F}" dt="2026-01-13T12:55:47.519" v="501"/>
        <pc:sldMkLst>
          <pc:docMk/>
          <pc:sldMk cId="2828636695" sldId="257"/>
        </pc:sldMkLst>
        <pc:spChg chg="del">
          <ac:chgData name="Lucy Bruton" userId="5f35a18a-f255-46c7-9f86-e0ab6499abe3" providerId="ADAL" clId="{141B64E5-51F7-44C8-A702-63A4F2E41B3F}" dt="2026-01-13T12:55:47.245" v="500" actId="478"/>
          <ac:spMkLst>
            <pc:docMk/>
            <pc:sldMk cId="2828636695" sldId="257"/>
            <ac:spMk id="3" creationId="{37FD66B6-5738-F972-EB45-E264BB70EBCD}"/>
          </ac:spMkLst>
        </pc:spChg>
        <pc:spChg chg="mod">
          <ac:chgData name="Lucy Bruton" userId="5f35a18a-f255-46c7-9f86-e0ab6499abe3" providerId="ADAL" clId="{141B64E5-51F7-44C8-A702-63A4F2E41B3F}" dt="2026-01-13T12:47:30.042" v="97" actId="20577"/>
          <ac:spMkLst>
            <pc:docMk/>
            <pc:sldMk cId="2828636695" sldId="257"/>
            <ac:spMk id="6" creationId="{D4A0B449-F319-55EB-C413-E6D69792B034}"/>
          </ac:spMkLst>
        </pc:spChg>
        <pc:spChg chg="add mod">
          <ac:chgData name="Lucy Bruton" userId="5f35a18a-f255-46c7-9f86-e0ab6499abe3" providerId="ADAL" clId="{141B64E5-51F7-44C8-A702-63A4F2E41B3F}" dt="2026-01-13T12:55:47.519" v="501"/>
          <ac:spMkLst>
            <pc:docMk/>
            <pc:sldMk cId="2828636695" sldId="257"/>
            <ac:spMk id="7" creationId="{CB038BAA-1645-3096-65EC-964610A3E4D5}"/>
          </ac:spMkLst>
        </pc:spChg>
        <pc:spChg chg="mod">
          <ac:chgData name="Lucy Bruton" userId="5f35a18a-f255-46c7-9f86-e0ab6499abe3" providerId="ADAL" clId="{141B64E5-51F7-44C8-A702-63A4F2E41B3F}" dt="2026-01-13T12:51:13.818" v="370" actId="207"/>
          <ac:spMkLst>
            <pc:docMk/>
            <pc:sldMk cId="2828636695" sldId="257"/>
            <ac:spMk id="15" creationId="{9829A4C2-9C37-F703-C083-86FC6F087915}"/>
          </ac:spMkLst>
        </pc:spChg>
        <pc:spChg chg="mod">
          <ac:chgData name="Lucy Bruton" userId="5f35a18a-f255-46c7-9f86-e0ab6499abe3" providerId="ADAL" clId="{141B64E5-51F7-44C8-A702-63A4F2E41B3F}" dt="2026-01-13T12:49:39.015" v="366" actId="207"/>
          <ac:spMkLst>
            <pc:docMk/>
            <pc:sldMk cId="2828636695" sldId="257"/>
            <ac:spMk id="26" creationId="{1610F2EA-C0E9-A8AE-2360-5ED01D8C993F}"/>
          </ac:spMkLst>
        </pc:spChg>
      </pc:sldChg>
      <pc:sldChg chg="modSp add mod">
        <pc:chgData name="Lucy Bruton" userId="5f35a18a-f255-46c7-9f86-e0ab6499abe3" providerId="ADAL" clId="{141B64E5-51F7-44C8-A702-63A4F2E41B3F}" dt="2026-01-13T12:55:41.861" v="499" actId="1076"/>
        <pc:sldMkLst>
          <pc:docMk/>
          <pc:sldMk cId="1371105850" sldId="258"/>
        </pc:sldMkLst>
        <pc:spChg chg="mod">
          <ac:chgData name="Lucy Bruton" userId="5f35a18a-f255-46c7-9f86-e0ab6499abe3" providerId="ADAL" clId="{141B64E5-51F7-44C8-A702-63A4F2E41B3F}" dt="2026-01-13T12:55:41.861" v="499" actId="1076"/>
          <ac:spMkLst>
            <pc:docMk/>
            <pc:sldMk cId="1371105850" sldId="258"/>
            <ac:spMk id="3" creationId="{1E79A5EF-F68E-57B3-CD4B-95C38D2CF9A0}"/>
          </ac:spMkLst>
        </pc:spChg>
        <pc:spChg chg="mod">
          <ac:chgData name="Lucy Bruton" userId="5f35a18a-f255-46c7-9f86-e0ab6499abe3" providerId="ADAL" clId="{141B64E5-51F7-44C8-A702-63A4F2E41B3F}" dt="2026-01-13T12:47:21.193" v="74" actId="20577"/>
          <ac:spMkLst>
            <pc:docMk/>
            <pc:sldMk cId="1371105850" sldId="258"/>
            <ac:spMk id="6" creationId="{B1C639BF-C19F-BC62-5B77-FC0913B6AEF7}"/>
          </ac:spMkLst>
        </pc:spChg>
        <pc:spChg chg="mod">
          <ac:chgData name="Lucy Bruton" userId="5f35a18a-f255-46c7-9f86-e0ab6499abe3" providerId="ADAL" clId="{141B64E5-51F7-44C8-A702-63A4F2E41B3F}" dt="2026-01-13T12:51:20.428" v="376" actId="20577"/>
          <ac:spMkLst>
            <pc:docMk/>
            <pc:sldMk cId="1371105850" sldId="258"/>
            <ac:spMk id="15" creationId="{416AE938-2817-1CAC-0F88-DCA0D5CB7E4B}"/>
          </ac:spMkLst>
        </pc:spChg>
        <pc:spChg chg="mod">
          <ac:chgData name="Lucy Bruton" userId="5f35a18a-f255-46c7-9f86-e0ab6499abe3" providerId="ADAL" clId="{141B64E5-51F7-44C8-A702-63A4F2E41B3F}" dt="2026-01-13T12:47:45.685" v="116" actId="20577"/>
          <ac:spMkLst>
            <pc:docMk/>
            <pc:sldMk cId="1371105850" sldId="258"/>
            <ac:spMk id="26" creationId="{368BB25E-4440-AE0C-8326-4F5D63A69D5D}"/>
          </ac:spMkLst>
        </pc:spChg>
      </pc:sldChg>
    </pc:docChg>
  </pc:docChgLst>
</pc:chgInfo>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2F42989-6EBB-4E8C-869C-738CCF2D357A}"/>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2B071418-8D31-4FEE-B23A-37FCC5E49A5A}"/>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237A28F0-6B9E-4B2F-9D70-4163E512DBF2}"/>
              </a:ext>
            </a:extLst>
          </p:cNvPr>
          <p:cNvSpPr>
            <a:spLocks noGrp="1"/>
          </p:cNvSpPr>
          <p:nvPr>
            <p:ph type="dt" sz="half" idx="10"/>
          </p:nvPr>
        </p:nvSpPr>
        <p:spPr/>
        <p:txBody>
          <a:bodyPr/>
          <a:lstStyle/>
          <a:p>
            <a:fld id="{03DFC25C-CBE6-4608-9099-1A726E34F5DE}" type="datetimeFigureOut">
              <a:rPr lang="en-GB" smtClean="0"/>
              <a:t>13/01/2026</a:t>
            </a:fld>
            <a:endParaRPr lang="en-GB"/>
          </a:p>
        </p:txBody>
      </p:sp>
      <p:sp>
        <p:nvSpPr>
          <p:cNvPr id="5" name="Footer Placeholder 4">
            <a:extLst>
              <a:ext uri="{FF2B5EF4-FFF2-40B4-BE49-F238E27FC236}">
                <a16:creationId xmlns:a16="http://schemas.microsoft.com/office/drawing/2014/main" id="{4EC66AA2-DA5F-4D01-9FFF-132DC76CF875}"/>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F1D5A3DB-8176-41A0-93C7-5A57D18C270C}"/>
              </a:ext>
            </a:extLst>
          </p:cNvPr>
          <p:cNvSpPr>
            <a:spLocks noGrp="1"/>
          </p:cNvSpPr>
          <p:nvPr>
            <p:ph type="sldNum" sz="quarter" idx="12"/>
          </p:nvPr>
        </p:nvSpPr>
        <p:spPr/>
        <p:txBody>
          <a:bodyPr/>
          <a:lstStyle/>
          <a:p>
            <a:fld id="{62A2DE5D-696C-4EA3-B7DF-DABAB075DA03}" type="slidenum">
              <a:rPr lang="en-GB" smtClean="0"/>
              <a:t>‹#›</a:t>
            </a:fld>
            <a:endParaRPr lang="en-GB"/>
          </a:p>
        </p:txBody>
      </p:sp>
    </p:spTree>
    <p:extLst>
      <p:ext uri="{BB962C8B-B14F-4D97-AF65-F5344CB8AC3E}">
        <p14:creationId xmlns:p14="http://schemas.microsoft.com/office/powerpoint/2010/main" val="274359310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E80C2D2-5499-4F0F-BD77-FB0E1F234A11}"/>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9AE67958-958C-4705-85D1-1A58B91BA876}"/>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537F0077-9FA8-443F-8F2E-FC4EC77B49D3}"/>
              </a:ext>
            </a:extLst>
          </p:cNvPr>
          <p:cNvSpPr>
            <a:spLocks noGrp="1"/>
          </p:cNvSpPr>
          <p:nvPr>
            <p:ph type="dt" sz="half" idx="10"/>
          </p:nvPr>
        </p:nvSpPr>
        <p:spPr/>
        <p:txBody>
          <a:bodyPr/>
          <a:lstStyle/>
          <a:p>
            <a:fld id="{03DFC25C-CBE6-4608-9099-1A726E34F5DE}" type="datetimeFigureOut">
              <a:rPr lang="en-GB" smtClean="0"/>
              <a:t>13/01/2026</a:t>
            </a:fld>
            <a:endParaRPr lang="en-GB"/>
          </a:p>
        </p:txBody>
      </p:sp>
      <p:sp>
        <p:nvSpPr>
          <p:cNvPr id="5" name="Footer Placeholder 4">
            <a:extLst>
              <a:ext uri="{FF2B5EF4-FFF2-40B4-BE49-F238E27FC236}">
                <a16:creationId xmlns:a16="http://schemas.microsoft.com/office/drawing/2014/main" id="{52C9FCC8-C291-4236-B921-53FBC68385B1}"/>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866250E8-CC4F-4121-A556-5EB19DE5DD1F}"/>
              </a:ext>
            </a:extLst>
          </p:cNvPr>
          <p:cNvSpPr>
            <a:spLocks noGrp="1"/>
          </p:cNvSpPr>
          <p:nvPr>
            <p:ph type="sldNum" sz="quarter" idx="12"/>
          </p:nvPr>
        </p:nvSpPr>
        <p:spPr/>
        <p:txBody>
          <a:bodyPr/>
          <a:lstStyle/>
          <a:p>
            <a:fld id="{62A2DE5D-696C-4EA3-B7DF-DABAB075DA03}" type="slidenum">
              <a:rPr lang="en-GB" smtClean="0"/>
              <a:t>‹#›</a:t>
            </a:fld>
            <a:endParaRPr lang="en-GB"/>
          </a:p>
        </p:txBody>
      </p:sp>
    </p:spTree>
    <p:extLst>
      <p:ext uri="{BB962C8B-B14F-4D97-AF65-F5344CB8AC3E}">
        <p14:creationId xmlns:p14="http://schemas.microsoft.com/office/powerpoint/2010/main" val="195290025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D86F0C0-48D8-42A5-B06C-07D7EC8E91BB}"/>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F8E2E6A3-38C9-4349-80B1-A3D83C0F8A5F}"/>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B94A6332-C27F-4905-B422-F787F20B6064}"/>
              </a:ext>
            </a:extLst>
          </p:cNvPr>
          <p:cNvSpPr>
            <a:spLocks noGrp="1"/>
          </p:cNvSpPr>
          <p:nvPr>
            <p:ph type="dt" sz="half" idx="10"/>
          </p:nvPr>
        </p:nvSpPr>
        <p:spPr/>
        <p:txBody>
          <a:bodyPr/>
          <a:lstStyle/>
          <a:p>
            <a:fld id="{03DFC25C-CBE6-4608-9099-1A726E34F5DE}" type="datetimeFigureOut">
              <a:rPr lang="en-GB" smtClean="0"/>
              <a:t>13/01/2026</a:t>
            </a:fld>
            <a:endParaRPr lang="en-GB"/>
          </a:p>
        </p:txBody>
      </p:sp>
      <p:sp>
        <p:nvSpPr>
          <p:cNvPr id="5" name="Footer Placeholder 4">
            <a:extLst>
              <a:ext uri="{FF2B5EF4-FFF2-40B4-BE49-F238E27FC236}">
                <a16:creationId xmlns:a16="http://schemas.microsoft.com/office/drawing/2014/main" id="{AFD19D9A-F202-4582-AFE0-1E22CA213514}"/>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1ED3B7DB-8CE6-429A-90F6-4D69F520F876}"/>
              </a:ext>
            </a:extLst>
          </p:cNvPr>
          <p:cNvSpPr>
            <a:spLocks noGrp="1"/>
          </p:cNvSpPr>
          <p:nvPr>
            <p:ph type="sldNum" sz="quarter" idx="12"/>
          </p:nvPr>
        </p:nvSpPr>
        <p:spPr/>
        <p:txBody>
          <a:bodyPr/>
          <a:lstStyle/>
          <a:p>
            <a:fld id="{62A2DE5D-696C-4EA3-B7DF-DABAB075DA03}" type="slidenum">
              <a:rPr lang="en-GB" smtClean="0"/>
              <a:t>‹#›</a:t>
            </a:fld>
            <a:endParaRPr lang="en-GB"/>
          </a:p>
        </p:txBody>
      </p:sp>
    </p:spTree>
    <p:extLst>
      <p:ext uri="{BB962C8B-B14F-4D97-AF65-F5344CB8AC3E}">
        <p14:creationId xmlns:p14="http://schemas.microsoft.com/office/powerpoint/2010/main" val="249973655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D722558-59AA-4D35-AB2C-8365F91F4642}"/>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9F02436E-7A34-4CF6-8BA8-9F3ECD8A6EC7}"/>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25CFF86B-824B-4347-AD46-512D48C53FE2}"/>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2DEC20EE-C833-465C-AD6A-E736018CB9A3}"/>
              </a:ext>
            </a:extLst>
          </p:cNvPr>
          <p:cNvSpPr>
            <a:spLocks noGrp="1"/>
          </p:cNvSpPr>
          <p:nvPr>
            <p:ph type="dt" sz="half" idx="10"/>
          </p:nvPr>
        </p:nvSpPr>
        <p:spPr/>
        <p:txBody>
          <a:bodyPr/>
          <a:lstStyle/>
          <a:p>
            <a:fld id="{03DFC25C-CBE6-4608-9099-1A726E34F5DE}" type="datetimeFigureOut">
              <a:rPr lang="en-GB" smtClean="0"/>
              <a:t>13/01/2026</a:t>
            </a:fld>
            <a:endParaRPr lang="en-GB"/>
          </a:p>
        </p:txBody>
      </p:sp>
      <p:sp>
        <p:nvSpPr>
          <p:cNvPr id="6" name="Footer Placeholder 5">
            <a:extLst>
              <a:ext uri="{FF2B5EF4-FFF2-40B4-BE49-F238E27FC236}">
                <a16:creationId xmlns:a16="http://schemas.microsoft.com/office/drawing/2014/main" id="{1AE73C75-BE91-4D99-A5C3-065D6EAB4735}"/>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4381CBE9-A9F7-48DA-871C-1AA1BCAF3875}"/>
              </a:ext>
            </a:extLst>
          </p:cNvPr>
          <p:cNvSpPr>
            <a:spLocks noGrp="1"/>
          </p:cNvSpPr>
          <p:nvPr>
            <p:ph type="sldNum" sz="quarter" idx="12"/>
          </p:nvPr>
        </p:nvSpPr>
        <p:spPr/>
        <p:txBody>
          <a:bodyPr/>
          <a:lstStyle/>
          <a:p>
            <a:fld id="{62A2DE5D-696C-4EA3-B7DF-DABAB075DA03}" type="slidenum">
              <a:rPr lang="en-GB" smtClean="0"/>
              <a:t>‹#›</a:t>
            </a:fld>
            <a:endParaRPr lang="en-GB"/>
          </a:p>
        </p:txBody>
      </p:sp>
    </p:spTree>
    <p:extLst>
      <p:ext uri="{BB962C8B-B14F-4D97-AF65-F5344CB8AC3E}">
        <p14:creationId xmlns:p14="http://schemas.microsoft.com/office/powerpoint/2010/main" val="137502638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6CCFB56-D859-4F72-ABC1-76B91C1D5A11}"/>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C7666608-B8C6-4947-9209-10AC2264A8BC}"/>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D4B21E01-9D8D-4450-9BD2-1F7B0B915F80}"/>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A1465348-361E-4A98-A6CC-EF35B78C8891}"/>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BF35C587-3C91-49F0-BECF-ED22F0AD7D18}"/>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CEF25CDC-2DE5-40BB-83F4-ECACE2A213FE}"/>
              </a:ext>
            </a:extLst>
          </p:cNvPr>
          <p:cNvSpPr>
            <a:spLocks noGrp="1"/>
          </p:cNvSpPr>
          <p:nvPr>
            <p:ph type="dt" sz="half" idx="10"/>
          </p:nvPr>
        </p:nvSpPr>
        <p:spPr/>
        <p:txBody>
          <a:bodyPr/>
          <a:lstStyle/>
          <a:p>
            <a:fld id="{03DFC25C-CBE6-4608-9099-1A726E34F5DE}" type="datetimeFigureOut">
              <a:rPr lang="en-GB" smtClean="0"/>
              <a:t>13/01/2026</a:t>
            </a:fld>
            <a:endParaRPr lang="en-GB"/>
          </a:p>
        </p:txBody>
      </p:sp>
      <p:sp>
        <p:nvSpPr>
          <p:cNvPr id="8" name="Footer Placeholder 7">
            <a:extLst>
              <a:ext uri="{FF2B5EF4-FFF2-40B4-BE49-F238E27FC236}">
                <a16:creationId xmlns:a16="http://schemas.microsoft.com/office/drawing/2014/main" id="{D179BE17-6500-4E33-A419-BE81CB75CFFF}"/>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65DAEEF5-45A5-4CE0-B917-A6193D22C6A3}"/>
              </a:ext>
            </a:extLst>
          </p:cNvPr>
          <p:cNvSpPr>
            <a:spLocks noGrp="1"/>
          </p:cNvSpPr>
          <p:nvPr>
            <p:ph type="sldNum" sz="quarter" idx="12"/>
          </p:nvPr>
        </p:nvSpPr>
        <p:spPr/>
        <p:txBody>
          <a:bodyPr/>
          <a:lstStyle/>
          <a:p>
            <a:fld id="{62A2DE5D-696C-4EA3-B7DF-DABAB075DA03}" type="slidenum">
              <a:rPr lang="en-GB" smtClean="0"/>
              <a:t>‹#›</a:t>
            </a:fld>
            <a:endParaRPr lang="en-GB"/>
          </a:p>
        </p:txBody>
      </p:sp>
    </p:spTree>
    <p:extLst>
      <p:ext uri="{BB962C8B-B14F-4D97-AF65-F5344CB8AC3E}">
        <p14:creationId xmlns:p14="http://schemas.microsoft.com/office/powerpoint/2010/main" val="139703958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B34F81E-2BFE-416F-BD03-99C7B9352A88}"/>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3E7C9614-5773-45A0-B3F9-8682BDC0F1D2}"/>
              </a:ext>
            </a:extLst>
          </p:cNvPr>
          <p:cNvSpPr>
            <a:spLocks noGrp="1"/>
          </p:cNvSpPr>
          <p:nvPr>
            <p:ph type="dt" sz="half" idx="10"/>
          </p:nvPr>
        </p:nvSpPr>
        <p:spPr/>
        <p:txBody>
          <a:bodyPr/>
          <a:lstStyle/>
          <a:p>
            <a:fld id="{03DFC25C-CBE6-4608-9099-1A726E34F5DE}" type="datetimeFigureOut">
              <a:rPr lang="en-GB" smtClean="0"/>
              <a:t>13/01/2026</a:t>
            </a:fld>
            <a:endParaRPr lang="en-GB"/>
          </a:p>
        </p:txBody>
      </p:sp>
      <p:sp>
        <p:nvSpPr>
          <p:cNvPr id="4" name="Footer Placeholder 3">
            <a:extLst>
              <a:ext uri="{FF2B5EF4-FFF2-40B4-BE49-F238E27FC236}">
                <a16:creationId xmlns:a16="http://schemas.microsoft.com/office/drawing/2014/main" id="{68FF9524-FD40-4700-8800-3F9F2E636E77}"/>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2BF47FD8-5830-471A-A821-85B7AC9934A9}"/>
              </a:ext>
            </a:extLst>
          </p:cNvPr>
          <p:cNvSpPr>
            <a:spLocks noGrp="1"/>
          </p:cNvSpPr>
          <p:nvPr>
            <p:ph type="sldNum" sz="quarter" idx="12"/>
          </p:nvPr>
        </p:nvSpPr>
        <p:spPr/>
        <p:txBody>
          <a:bodyPr/>
          <a:lstStyle/>
          <a:p>
            <a:fld id="{62A2DE5D-696C-4EA3-B7DF-DABAB075DA03}" type="slidenum">
              <a:rPr lang="en-GB" smtClean="0"/>
              <a:t>‹#›</a:t>
            </a:fld>
            <a:endParaRPr lang="en-GB"/>
          </a:p>
        </p:txBody>
      </p:sp>
    </p:spTree>
    <p:extLst>
      <p:ext uri="{BB962C8B-B14F-4D97-AF65-F5344CB8AC3E}">
        <p14:creationId xmlns:p14="http://schemas.microsoft.com/office/powerpoint/2010/main" val="321569247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9B133EA9-0FD6-4EE0-8559-2CD73C67FBE0}"/>
              </a:ext>
            </a:extLst>
          </p:cNvPr>
          <p:cNvSpPr>
            <a:spLocks noGrp="1"/>
          </p:cNvSpPr>
          <p:nvPr>
            <p:ph type="dt" sz="half" idx="10"/>
          </p:nvPr>
        </p:nvSpPr>
        <p:spPr/>
        <p:txBody>
          <a:bodyPr/>
          <a:lstStyle/>
          <a:p>
            <a:fld id="{03DFC25C-CBE6-4608-9099-1A726E34F5DE}" type="datetimeFigureOut">
              <a:rPr lang="en-GB" smtClean="0"/>
              <a:t>13/01/2026</a:t>
            </a:fld>
            <a:endParaRPr lang="en-GB"/>
          </a:p>
        </p:txBody>
      </p:sp>
      <p:sp>
        <p:nvSpPr>
          <p:cNvPr id="3" name="Footer Placeholder 2">
            <a:extLst>
              <a:ext uri="{FF2B5EF4-FFF2-40B4-BE49-F238E27FC236}">
                <a16:creationId xmlns:a16="http://schemas.microsoft.com/office/drawing/2014/main" id="{0B5D7F4B-F779-4211-8EA1-A24715872DB1}"/>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920A574D-9F3E-4B20-A223-5803005640E6}"/>
              </a:ext>
            </a:extLst>
          </p:cNvPr>
          <p:cNvSpPr>
            <a:spLocks noGrp="1"/>
          </p:cNvSpPr>
          <p:nvPr>
            <p:ph type="sldNum" sz="quarter" idx="12"/>
          </p:nvPr>
        </p:nvSpPr>
        <p:spPr/>
        <p:txBody>
          <a:bodyPr/>
          <a:lstStyle/>
          <a:p>
            <a:fld id="{62A2DE5D-696C-4EA3-B7DF-DABAB075DA03}" type="slidenum">
              <a:rPr lang="en-GB" smtClean="0"/>
              <a:t>‹#›</a:t>
            </a:fld>
            <a:endParaRPr lang="en-GB"/>
          </a:p>
        </p:txBody>
      </p:sp>
    </p:spTree>
    <p:extLst>
      <p:ext uri="{BB962C8B-B14F-4D97-AF65-F5344CB8AC3E}">
        <p14:creationId xmlns:p14="http://schemas.microsoft.com/office/powerpoint/2010/main" val="8400016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53CF19E-F7F3-4AA3-8FF8-A36785DB2CB4}"/>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516E8EFC-8F62-4D1E-BC0E-50657A747F42}"/>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470ACD7B-A59C-43E3-8C67-EC9B4E11BB5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04B1437D-3B16-4066-8F49-45BA3C08497C}"/>
              </a:ext>
            </a:extLst>
          </p:cNvPr>
          <p:cNvSpPr>
            <a:spLocks noGrp="1"/>
          </p:cNvSpPr>
          <p:nvPr>
            <p:ph type="dt" sz="half" idx="10"/>
          </p:nvPr>
        </p:nvSpPr>
        <p:spPr/>
        <p:txBody>
          <a:bodyPr/>
          <a:lstStyle/>
          <a:p>
            <a:fld id="{03DFC25C-CBE6-4608-9099-1A726E34F5DE}" type="datetimeFigureOut">
              <a:rPr lang="en-GB" smtClean="0"/>
              <a:t>13/01/2026</a:t>
            </a:fld>
            <a:endParaRPr lang="en-GB"/>
          </a:p>
        </p:txBody>
      </p:sp>
      <p:sp>
        <p:nvSpPr>
          <p:cNvPr id="6" name="Footer Placeholder 5">
            <a:extLst>
              <a:ext uri="{FF2B5EF4-FFF2-40B4-BE49-F238E27FC236}">
                <a16:creationId xmlns:a16="http://schemas.microsoft.com/office/drawing/2014/main" id="{B8CD5ED3-19A8-4B47-8621-0BCFD51EE21E}"/>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EBB4E1F0-AEC5-47FB-9CA7-20CD2CBC4840}"/>
              </a:ext>
            </a:extLst>
          </p:cNvPr>
          <p:cNvSpPr>
            <a:spLocks noGrp="1"/>
          </p:cNvSpPr>
          <p:nvPr>
            <p:ph type="sldNum" sz="quarter" idx="12"/>
          </p:nvPr>
        </p:nvSpPr>
        <p:spPr/>
        <p:txBody>
          <a:bodyPr/>
          <a:lstStyle/>
          <a:p>
            <a:fld id="{62A2DE5D-696C-4EA3-B7DF-DABAB075DA03}" type="slidenum">
              <a:rPr lang="en-GB" smtClean="0"/>
              <a:t>‹#›</a:t>
            </a:fld>
            <a:endParaRPr lang="en-GB"/>
          </a:p>
        </p:txBody>
      </p:sp>
    </p:spTree>
    <p:extLst>
      <p:ext uri="{BB962C8B-B14F-4D97-AF65-F5344CB8AC3E}">
        <p14:creationId xmlns:p14="http://schemas.microsoft.com/office/powerpoint/2010/main" val="158065581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CF29818-D145-4D66-8131-7BD474716BE1}"/>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E1C58342-1AF9-498C-945A-B22C2D5A8455}"/>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FC3BE7F8-C8A6-4F36-B8E8-9872379DCF5E}"/>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AFB71F73-96CF-4ABF-9F91-3258C8CC0B5A}"/>
              </a:ext>
            </a:extLst>
          </p:cNvPr>
          <p:cNvSpPr>
            <a:spLocks noGrp="1"/>
          </p:cNvSpPr>
          <p:nvPr>
            <p:ph type="dt" sz="half" idx="10"/>
          </p:nvPr>
        </p:nvSpPr>
        <p:spPr/>
        <p:txBody>
          <a:bodyPr/>
          <a:lstStyle/>
          <a:p>
            <a:fld id="{03DFC25C-CBE6-4608-9099-1A726E34F5DE}" type="datetimeFigureOut">
              <a:rPr lang="en-GB" smtClean="0"/>
              <a:t>13/01/2026</a:t>
            </a:fld>
            <a:endParaRPr lang="en-GB"/>
          </a:p>
        </p:txBody>
      </p:sp>
      <p:sp>
        <p:nvSpPr>
          <p:cNvPr id="6" name="Footer Placeholder 5">
            <a:extLst>
              <a:ext uri="{FF2B5EF4-FFF2-40B4-BE49-F238E27FC236}">
                <a16:creationId xmlns:a16="http://schemas.microsoft.com/office/drawing/2014/main" id="{44B8C724-38CD-469D-88E8-857614DC8DD1}"/>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29134F2F-DBBF-4513-961E-1B1DEEEB2EBA}"/>
              </a:ext>
            </a:extLst>
          </p:cNvPr>
          <p:cNvSpPr>
            <a:spLocks noGrp="1"/>
          </p:cNvSpPr>
          <p:nvPr>
            <p:ph type="sldNum" sz="quarter" idx="12"/>
          </p:nvPr>
        </p:nvSpPr>
        <p:spPr/>
        <p:txBody>
          <a:bodyPr/>
          <a:lstStyle/>
          <a:p>
            <a:fld id="{62A2DE5D-696C-4EA3-B7DF-DABAB075DA03}" type="slidenum">
              <a:rPr lang="en-GB" smtClean="0"/>
              <a:t>‹#›</a:t>
            </a:fld>
            <a:endParaRPr lang="en-GB"/>
          </a:p>
        </p:txBody>
      </p:sp>
    </p:spTree>
    <p:extLst>
      <p:ext uri="{BB962C8B-B14F-4D97-AF65-F5344CB8AC3E}">
        <p14:creationId xmlns:p14="http://schemas.microsoft.com/office/powerpoint/2010/main" val="320203121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EF5E6E7-5523-44C7-885C-DA8D6F478FCC}"/>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BA12A6C8-1853-49CF-A07D-84E7EAE9FEB9}"/>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BF435C8A-F12E-43E9-AAC0-EFB4C13A70A5}"/>
              </a:ext>
            </a:extLst>
          </p:cNvPr>
          <p:cNvSpPr>
            <a:spLocks noGrp="1"/>
          </p:cNvSpPr>
          <p:nvPr>
            <p:ph type="dt" sz="half" idx="10"/>
          </p:nvPr>
        </p:nvSpPr>
        <p:spPr/>
        <p:txBody>
          <a:bodyPr/>
          <a:lstStyle/>
          <a:p>
            <a:fld id="{03DFC25C-CBE6-4608-9099-1A726E34F5DE}" type="datetimeFigureOut">
              <a:rPr lang="en-GB" smtClean="0"/>
              <a:t>13/01/2026</a:t>
            </a:fld>
            <a:endParaRPr lang="en-GB"/>
          </a:p>
        </p:txBody>
      </p:sp>
      <p:sp>
        <p:nvSpPr>
          <p:cNvPr id="5" name="Footer Placeholder 4">
            <a:extLst>
              <a:ext uri="{FF2B5EF4-FFF2-40B4-BE49-F238E27FC236}">
                <a16:creationId xmlns:a16="http://schemas.microsoft.com/office/drawing/2014/main" id="{AEEEB9DE-D6A0-4550-ACCB-1AABBA8A4543}"/>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AC8F33C6-4EF6-4327-92EB-179BCE2278AB}"/>
              </a:ext>
            </a:extLst>
          </p:cNvPr>
          <p:cNvSpPr>
            <a:spLocks noGrp="1"/>
          </p:cNvSpPr>
          <p:nvPr>
            <p:ph type="sldNum" sz="quarter" idx="12"/>
          </p:nvPr>
        </p:nvSpPr>
        <p:spPr/>
        <p:txBody>
          <a:bodyPr/>
          <a:lstStyle/>
          <a:p>
            <a:fld id="{62A2DE5D-696C-4EA3-B7DF-DABAB075DA03}" type="slidenum">
              <a:rPr lang="en-GB" smtClean="0"/>
              <a:t>‹#›</a:t>
            </a:fld>
            <a:endParaRPr lang="en-GB"/>
          </a:p>
        </p:txBody>
      </p:sp>
    </p:spTree>
    <p:extLst>
      <p:ext uri="{BB962C8B-B14F-4D97-AF65-F5344CB8AC3E}">
        <p14:creationId xmlns:p14="http://schemas.microsoft.com/office/powerpoint/2010/main" val="205533517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83C82833-F0EB-4C8A-9EBB-3F4B41E0ED7B}"/>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FE3C77BA-8547-4B24-9529-DC9998BE44AE}"/>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8CC1902F-6648-4845-BE53-664FE30D1F27}"/>
              </a:ext>
            </a:extLst>
          </p:cNvPr>
          <p:cNvSpPr>
            <a:spLocks noGrp="1"/>
          </p:cNvSpPr>
          <p:nvPr>
            <p:ph type="dt" sz="half" idx="10"/>
          </p:nvPr>
        </p:nvSpPr>
        <p:spPr/>
        <p:txBody>
          <a:bodyPr/>
          <a:lstStyle/>
          <a:p>
            <a:fld id="{03DFC25C-CBE6-4608-9099-1A726E34F5DE}" type="datetimeFigureOut">
              <a:rPr lang="en-GB" smtClean="0"/>
              <a:t>13/01/2026</a:t>
            </a:fld>
            <a:endParaRPr lang="en-GB"/>
          </a:p>
        </p:txBody>
      </p:sp>
      <p:sp>
        <p:nvSpPr>
          <p:cNvPr id="5" name="Footer Placeholder 4">
            <a:extLst>
              <a:ext uri="{FF2B5EF4-FFF2-40B4-BE49-F238E27FC236}">
                <a16:creationId xmlns:a16="http://schemas.microsoft.com/office/drawing/2014/main" id="{55B0F013-5F5F-4D66-8FA9-11FB3FEB2BEC}"/>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DF6987C8-434F-40C8-B686-53E278C5775A}"/>
              </a:ext>
            </a:extLst>
          </p:cNvPr>
          <p:cNvSpPr>
            <a:spLocks noGrp="1"/>
          </p:cNvSpPr>
          <p:nvPr>
            <p:ph type="sldNum" sz="quarter" idx="12"/>
          </p:nvPr>
        </p:nvSpPr>
        <p:spPr/>
        <p:txBody>
          <a:bodyPr/>
          <a:lstStyle/>
          <a:p>
            <a:fld id="{62A2DE5D-696C-4EA3-B7DF-DABAB075DA03}" type="slidenum">
              <a:rPr lang="en-GB" smtClean="0"/>
              <a:t>‹#›</a:t>
            </a:fld>
            <a:endParaRPr lang="en-GB"/>
          </a:p>
        </p:txBody>
      </p:sp>
    </p:spTree>
    <p:extLst>
      <p:ext uri="{BB962C8B-B14F-4D97-AF65-F5344CB8AC3E}">
        <p14:creationId xmlns:p14="http://schemas.microsoft.com/office/powerpoint/2010/main" val="241204413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97266101-A7A8-4D09-9309-DB3530852DE8}"/>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41767BD3-826C-4EBD-A8EE-181853475FDE}"/>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403C538F-B677-42BC-8367-520ED17C74F8}"/>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03DFC25C-CBE6-4608-9099-1A726E34F5DE}" type="datetimeFigureOut">
              <a:rPr lang="en-GB" smtClean="0"/>
              <a:t>13/01/2026</a:t>
            </a:fld>
            <a:endParaRPr lang="en-GB"/>
          </a:p>
        </p:txBody>
      </p:sp>
      <p:sp>
        <p:nvSpPr>
          <p:cNvPr id="5" name="Footer Placeholder 4">
            <a:extLst>
              <a:ext uri="{FF2B5EF4-FFF2-40B4-BE49-F238E27FC236}">
                <a16:creationId xmlns:a16="http://schemas.microsoft.com/office/drawing/2014/main" id="{214A299F-2E1F-4E3E-9286-CA83D0EAAECD}"/>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DC72EE94-C524-48E7-8C2B-0D46D365FE8D}"/>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62A2DE5D-696C-4EA3-B7DF-DABAB075DA03}" type="slidenum">
              <a:rPr lang="en-GB" smtClean="0"/>
              <a:t>‹#›</a:t>
            </a:fld>
            <a:endParaRPr lang="en-GB"/>
          </a:p>
        </p:txBody>
      </p:sp>
    </p:spTree>
    <p:extLst>
      <p:ext uri="{BB962C8B-B14F-4D97-AF65-F5344CB8AC3E}">
        <p14:creationId xmlns:p14="http://schemas.microsoft.com/office/powerpoint/2010/main" val="3288019373"/>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753609A-C8B1-F8A4-DC46-36ECB227207D}"/>
            </a:ext>
          </a:extLst>
        </p:cNvPr>
        <p:cNvGrpSpPr/>
        <p:nvPr/>
      </p:nvGrpSpPr>
      <p:grpSpPr>
        <a:xfrm>
          <a:off x="0" y="0"/>
          <a:ext cx="0" cy="0"/>
          <a:chOff x="0" y="0"/>
          <a:chExt cx="0" cy="0"/>
        </a:xfrm>
      </p:grpSpPr>
      <p:sp>
        <p:nvSpPr>
          <p:cNvPr id="4" name="Rectangle: Diagonal Corners Rounded 3">
            <a:extLst>
              <a:ext uri="{FF2B5EF4-FFF2-40B4-BE49-F238E27FC236}">
                <a16:creationId xmlns:a16="http://schemas.microsoft.com/office/drawing/2014/main" id="{CE162EAB-4308-938E-4193-9F868AD75ED6}"/>
              </a:ext>
            </a:extLst>
          </p:cNvPr>
          <p:cNvSpPr/>
          <p:nvPr/>
        </p:nvSpPr>
        <p:spPr>
          <a:xfrm>
            <a:off x="4768178" y="219692"/>
            <a:ext cx="3903051" cy="1487366"/>
          </a:xfrm>
          <a:prstGeom prst="round2DiagRect">
            <a:avLst/>
          </a:prstGeom>
          <a:solidFill>
            <a:schemeClr val="bg2">
              <a:lumMod val="90000"/>
            </a:schemeClr>
          </a:solidFill>
          <a:ln>
            <a:noFill/>
          </a:ln>
        </p:spPr>
        <p:style>
          <a:lnRef idx="0">
            <a:scrgbClr r="0" g="0" b="0"/>
          </a:lnRef>
          <a:fillRef idx="0">
            <a:scrgbClr r="0" g="0" b="0"/>
          </a:fillRef>
          <a:effectRef idx="0">
            <a:scrgbClr r="0" g="0" b="0"/>
          </a:effectRef>
          <a:fontRef idx="minor">
            <a:schemeClr val="lt1"/>
          </a:fontRef>
        </p:style>
        <p:txBody>
          <a:bodyPr lIns="91440" tIns="45720" rIns="91440" bIns="45720" rtlCol="0" anchor="ctr"/>
          <a:lstStyle/>
          <a:p>
            <a:pPr algn="ctr"/>
            <a:endParaRPr lang="en-GB" sz="1200" dirty="0">
              <a:solidFill>
                <a:schemeClr val="tx1"/>
              </a:solidFill>
            </a:endParaRPr>
          </a:p>
          <a:p>
            <a:pPr algn="ctr"/>
            <a:r>
              <a:rPr lang="en-GB" sz="1200" dirty="0">
                <a:solidFill>
                  <a:schemeClr val="tx1"/>
                </a:solidFill>
              </a:rPr>
              <a:t>In  spring term 1, we will be learning about money and careers. Exploring payment methods, why some are better, and how budgeting helps us plan. We will also  consider feelings in money situations and how spending affects others and the environment. We’ll also discover job options, skills, interests, and challenge stereotypes</a:t>
            </a:r>
            <a:endParaRPr lang="en-GB" sz="1200">
              <a:solidFill>
                <a:schemeClr val="tx1"/>
              </a:solidFill>
              <a:ea typeface="+mn-lt"/>
              <a:cs typeface="+mn-lt"/>
            </a:endParaRPr>
          </a:p>
        </p:txBody>
      </p:sp>
      <p:sp>
        <p:nvSpPr>
          <p:cNvPr id="6" name="Rectangle: Diagonal Corners Rounded 5">
            <a:extLst>
              <a:ext uri="{FF2B5EF4-FFF2-40B4-BE49-F238E27FC236}">
                <a16:creationId xmlns:a16="http://schemas.microsoft.com/office/drawing/2014/main" id="{D4A0B449-F319-55EB-C413-E6D69792B034}"/>
              </a:ext>
            </a:extLst>
          </p:cNvPr>
          <p:cNvSpPr/>
          <p:nvPr/>
        </p:nvSpPr>
        <p:spPr>
          <a:xfrm>
            <a:off x="190498" y="247650"/>
            <a:ext cx="4429126" cy="1333500"/>
          </a:xfrm>
          <a:prstGeom prst="round2DiagRect">
            <a:avLst/>
          </a:prstGeom>
          <a:solidFill>
            <a:srgbClr val="7030A0"/>
          </a:solidFill>
        </p:spPr>
        <p:style>
          <a:lnRef idx="1">
            <a:schemeClr val="accent3"/>
          </a:lnRef>
          <a:fillRef idx="2">
            <a:schemeClr val="accent3"/>
          </a:fillRef>
          <a:effectRef idx="1">
            <a:schemeClr val="accent3"/>
          </a:effectRef>
          <a:fontRef idx="minor">
            <a:schemeClr val="dk1"/>
          </a:fontRef>
        </p:style>
        <p:txBody>
          <a:bodyPr rtlCol="0" anchor="ctr"/>
          <a:lstStyle/>
          <a:p>
            <a:pPr algn="ctr"/>
            <a:r>
              <a:rPr lang="en-GB" sz="2000" b="1" dirty="0">
                <a:solidFill>
                  <a:schemeClr val="bg1"/>
                </a:solidFill>
              </a:rPr>
              <a:t>Rosen Class – Year 2</a:t>
            </a:r>
          </a:p>
          <a:p>
            <a:pPr algn="ctr"/>
            <a:r>
              <a:rPr lang="en-GB" sz="2000" b="1" dirty="0">
                <a:solidFill>
                  <a:schemeClr val="bg1"/>
                </a:solidFill>
              </a:rPr>
              <a:t>Spring term 1 </a:t>
            </a:r>
            <a:endParaRPr lang="en-GB" b="1" dirty="0">
              <a:solidFill>
                <a:schemeClr val="bg1"/>
              </a:solidFill>
            </a:endParaRPr>
          </a:p>
        </p:txBody>
      </p:sp>
      <p:pic>
        <p:nvPicPr>
          <p:cNvPr id="1026" name="Picture 2">
            <a:extLst>
              <a:ext uri="{FF2B5EF4-FFF2-40B4-BE49-F238E27FC236}">
                <a16:creationId xmlns:a16="http://schemas.microsoft.com/office/drawing/2014/main" id="{EF1DFDB4-0A80-647A-60F6-F035EBDD1603}"/>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04788" y="304800"/>
            <a:ext cx="904875" cy="933450"/>
          </a:xfrm>
          <a:prstGeom prst="rect">
            <a:avLst/>
          </a:prstGeom>
          <a:noFill/>
          <a:extLst>
            <a:ext uri="{909E8E84-426E-40DD-AFC4-6F175D3DCCD1}">
              <a14:hiddenFill xmlns:a14="http://schemas.microsoft.com/office/drawing/2010/main">
                <a:solidFill>
                  <a:srgbClr val="FFFFFF"/>
                </a:solidFill>
              </a14:hiddenFill>
            </a:ext>
          </a:extLst>
        </p:spPr>
      </p:pic>
      <p:sp>
        <p:nvSpPr>
          <p:cNvPr id="12" name="Rectangle: Diagonal Corners Rounded 11">
            <a:extLst>
              <a:ext uri="{FF2B5EF4-FFF2-40B4-BE49-F238E27FC236}">
                <a16:creationId xmlns:a16="http://schemas.microsoft.com/office/drawing/2014/main" id="{8158F8C5-3714-68FD-3BAB-EA21FEDA15B5}"/>
              </a:ext>
            </a:extLst>
          </p:cNvPr>
          <p:cNvSpPr/>
          <p:nvPr/>
        </p:nvSpPr>
        <p:spPr>
          <a:xfrm>
            <a:off x="213212" y="3417277"/>
            <a:ext cx="2520471" cy="3231090"/>
          </a:xfrm>
          <a:prstGeom prst="round2DiagRect">
            <a:avLst/>
          </a:prstGeom>
          <a:solidFill>
            <a:schemeClr val="bg2">
              <a:lumMod val="90000"/>
            </a:schemeClr>
          </a:solidFill>
          <a:ln>
            <a:noFill/>
          </a:ln>
        </p:spPr>
        <p:style>
          <a:lnRef idx="0">
            <a:scrgbClr r="0" g="0" b="0"/>
          </a:lnRef>
          <a:fillRef idx="0">
            <a:scrgbClr r="0" g="0" b="0"/>
          </a:fillRef>
          <a:effectRef idx="0">
            <a:scrgbClr r="0" g="0" b="0"/>
          </a:effectRef>
          <a:fontRef idx="minor">
            <a:schemeClr val="lt1"/>
          </a:fontRef>
        </p:style>
        <p:txBody>
          <a:bodyPr lIns="91440" tIns="45720" rIns="91440" bIns="45720" rtlCol="0" anchor="ctr"/>
          <a:lstStyle/>
          <a:p>
            <a:endParaRPr lang="en-GB" sz="1200" dirty="0">
              <a:solidFill>
                <a:schemeClr val="tx1"/>
              </a:solidFill>
              <a:latin typeface="Arial"/>
              <a:cs typeface="Arial"/>
            </a:endParaRPr>
          </a:p>
          <a:p>
            <a:endParaRPr lang="en-GB" sz="1200" dirty="0">
              <a:solidFill>
                <a:schemeClr val="tx1"/>
              </a:solidFill>
              <a:latin typeface="Arial"/>
              <a:cs typeface="Arial"/>
            </a:endParaRPr>
          </a:p>
          <a:p>
            <a:endParaRPr lang="en-GB" sz="1200" dirty="0">
              <a:solidFill>
                <a:schemeClr val="tx1"/>
              </a:solidFill>
              <a:latin typeface="Arial"/>
              <a:cs typeface="Arial"/>
            </a:endParaRPr>
          </a:p>
          <a:p>
            <a:endParaRPr lang="en-GB" sz="1050" b="1" dirty="0">
              <a:solidFill>
                <a:schemeClr val="tx1"/>
              </a:solidFill>
              <a:latin typeface="Arial" panose="020B0604020202020204" pitchFamily="34" charset="0"/>
              <a:cs typeface="Arial" panose="020B0604020202020204" pitchFamily="34" charset="0"/>
            </a:endParaRPr>
          </a:p>
          <a:p>
            <a:endParaRPr lang="en-GB" sz="1200" dirty="0">
              <a:solidFill>
                <a:schemeClr val="tx1"/>
              </a:solidFill>
              <a:latin typeface="Arial"/>
              <a:cs typeface="Arial"/>
            </a:endParaRPr>
          </a:p>
        </p:txBody>
      </p:sp>
      <p:sp>
        <p:nvSpPr>
          <p:cNvPr id="13" name="Rectangle 12">
            <a:extLst>
              <a:ext uri="{FF2B5EF4-FFF2-40B4-BE49-F238E27FC236}">
                <a16:creationId xmlns:a16="http://schemas.microsoft.com/office/drawing/2014/main" id="{A412709C-61FF-33CB-CD1F-089B1B6DC5F9}"/>
              </a:ext>
            </a:extLst>
          </p:cNvPr>
          <p:cNvSpPr/>
          <p:nvPr/>
        </p:nvSpPr>
        <p:spPr>
          <a:xfrm>
            <a:off x="451084" y="3493883"/>
            <a:ext cx="2085975" cy="333375"/>
          </a:xfrm>
          <a:prstGeom prst="rect">
            <a:avLst/>
          </a:prstGeom>
          <a:solidFill>
            <a:srgbClr val="7030A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b="1">
                <a:solidFill>
                  <a:schemeClr val="bg1"/>
                </a:solidFill>
              </a:rPr>
              <a:t>English</a:t>
            </a:r>
          </a:p>
        </p:txBody>
      </p:sp>
      <p:sp>
        <p:nvSpPr>
          <p:cNvPr id="14" name="Rectangle: Diagonal Corners Rounded 13">
            <a:extLst>
              <a:ext uri="{FF2B5EF4-FFF2-40B4-BE49-F238E27FC236}">
                <a16:creationId xmlns:a16="http://schemas.microsoft.com/office/drawing/2014/main" id="{CFD3D5C3-7A4D-4AF1-DC6A-7BBD9B5677E0}"/>
              </a:ext>
            </a:extLst>
          </p:cNvPr>
          <p:cNvSpPr/>
          <p:nvPr/>
        </p:nvSpPr>
        <p:spPr>
          <a:xfrm>
            <a:off x="3096903" y="3417277"/>
            <a:ext cx="2549036" cy="3283761"/>
          </a:xfrm>
          <a:prstGeom prst="round2DiagRect">
            <a:avLst/>
          </a:prstGeom>
          <a:solidFill>
            <a:schemeClr val="bg2">
              <a:lumMod val="90000"/>
            </a:schemeClr>
          </a:solidFill>
          <a:ln>
            <a:noFill/>
          </a:ln>
        </p:spPr>
        <p:style>
          <a:lnRef idx="0">
            <a:scrgbClr r="0" g="0" b="0"/>
          </a:lnRef>
          <a:fillRef idx="0">
            <a:scrgbClr r="0" g="0" b="0"/>
          </a:fillRef>
          <a:effectRef idx="0">
            <a:scrgbClr r="0" g="0" b="0"/>
          </a:effectRef>
          <a:fontRef idx="minor">
            <a:schemeClr val="lt1"/>
          </a:fontRef>
        </p:style>
        <p:txBody>
          <a:bodyPr lIns="91440" tIns="45720" rIns="91440" bIns="45720" rtlCol="0" anchor="ctr"/>
          <a:lstStyle/>
          <a:p>
            <a:endParaRPr lang="en-GB" sz="1200" dirty="0">
              <a:solidFill>
                <a:schemeClr val="tx1"/>
              </a:solidFill>
              <a:latin typeface="Arial"/>
              <a:cs typeface="Arial"/>
            </a:endParaRPr>
          </a:p>
        </p:txBody>
      </p:sp>
      <p:sp>
        <p:nvSpPr>
          <p:cNvPr id="15" name="Rectangle: Diagonal Corners Rounded 14">
            <a:extLst>
              <a:ext uri="{FF2B5EF4-FFF2-40B4-BE49-F238E27FC236}">
                <a16:creationId xmlns:a16="http://schemas.microsoft.com/office/drawing/2014/main" id="{9829A4C2-9C37-F703-C083-86FC6F087915}"/>
              </a:ext>
            </a:extLst>
          </p:cNvPr>
          <p:cNvSpPr/>
          <p:nvPr/>
        </p:nvSpPr>
        <p:spPr>
          <a:xfrm>
            <a:off x="6132313" y="3412329"/>
            <a:ext cx="2578756" cy="3288709"/>
          </a:xfrm>
          <a:prstGeom prst="round2DiagRect">
            <a:avLst/>
          </a:prstGeom>
          <a:solidFill>
            <a:schemeClr val="bg2">
              <a:lumMod val="90000"/>
            </a:schemeClr>
          </a:solidFill>
          <a:ln>
            <a:noFill/>
          </a:ln>
        </p:spPr>
        <p:style>
          <a:lnRef idx="0">
            <a:scrgbClr r="0" g="0" b="0"/>
          </a:lnRef>
          <a:fillRef idx="0">
            <a:scrgbClr r="0" g="0" b="0"/>
          </a:fillRef>
          <a:effectRef idx="0">
            <a:scrgbClr r="0" g="0" b="0"/>
          </a:effectRef>
          <a:fontRef idx="minor">
            <a:schemeClr val="lt1"/>
          </a:fontRef>
        </p:style>
        <p:txBody>
          <a:bodyPr lIns="91440" tIns="45720" rIns="91440" bIns="45720" rtlCol="0" anchor="ctr"/>
          <a:lstStyle/>
          <a:p>
            <a:r>
              <a:rPr lang="en-GB" sz="1200" dirty="0">
                <a:solidFill>
                  <a:schemeClr val="tx1"/>
                </a:solidFill>
              </a:rPr>
              <a:t>n Science, children will explore everyday materials through hands-on investigations. They will learn to name objects and the materials they are made from, recognise the difference between objects and materials, and describe properties such as soft, smooth and bumpy. Through fun experiments, they will group materials by waterproof, absorbent and tough, building curiosity and scientific thinking.</a:t>
            </a:r>
            <a:endParaRPr lang="en-GB" sz="1200" dirty="0">
              <a:solidFill>
                <a:schemeClr val="tx1"/>
              </a:solidFill>
              <a:latin typeface="Segoe UI"/>
              <a:ea typeface="+mn-lt"/>
              <a:cs typeface="Segoe UI"/>
            </a:endParaRPr>
          </a:p>
        </p:txBody>
      </p:sp>
      <p:sp>
        <p:nvSpPr>
          <p:cNvPr id="16" name="Rectangle 15">
            <a:extLst>
              <a:ext uri="{FF2B5EF4-FFF2-40B4-BE49-F238E27FC236}">
                <a16:creationId xmlns:a16="http://schemas.microsoft.com/office/drawing/2014/main" id="{E6416D86-0FA2-D307-0A6D-D35C26859661}"/>
              </a:ext>
            </a:extLst>
          </p:cNvPr>
          <p:cNvSpPr/>
          <p:nvPr/>
        </p:nvSpPr>
        <p:spPr>
          <a:xfrm>
            <a:off x="3440867" y="3493883"/>
            <a:ext cx="2085975" cy="333375"/>
          </a:xfrm>
          <a:prstGeom prst="rect">
            <a:avLst/>
          </a:prstGeom>
          <a:solidFill>
            <a:srgbClr val="7030A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b="1">
                <a:solidFill>
                  <a:schemeClr val="bg1"/>
                </a:solidFill>
              </a:rPr>
              <a:t>Maths</a:t>
            </a:r>
          </a:p>
        </p:txBody>
      </p:sp>
      <p:sp>
        <p:nvSpPr>
          <p:cNvPr id="17" name="Rectangle 16">
            <a:extLst>
              <a:ext uri="{FF2B5EF4-FFF2-40B4-BE49-F238E27FC236}">
                <a16:creationId xmlns:a16="http://schemas.microsoft.com/office/drawing/2014/main" id="{0D5A38A7-D657-8C81-4959-48D3611F001E}"/>
              </a:ext>
            </a:extLst>
          </p:cNvPr>
          <p:cNvSpPr/>
          <p:nvPr/>
        </p:nvSpPr>
        <p:spPr>
          <a:xfrm>
            <a:off x="6327269" y="3493883"/>
            <a:ext cx="2085975" cy="333375"/>
          </a:xfrm>
          <a:prstGeom prst="rect">
            <a:avLst/>
          </a:prstGeom>
          <a:solidFill>
            <a:srgbClr val="7030A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b="1">
                <a:solidFill>
                  <a:schemeClr val="bg1"/>
                </a:solidFill>
              </a:rPr>
              <a:t>Science</a:t>
            </a:r>
          </a:p>
        </p:txBody>
      </p:sp>
      <p:sp>
        <p:nvSpPr>
          <p:cNvPr id="18" name="Rectangle: Diagonal Corners Rounded 17">
            <a:extLst>
              <a:ext uri="{FF2B5EF4-FFF2-40B4-BE49-F238E27FC236}">
                <a16:creationId xmlns:a16="http://schemas.microsoft.com/office/drawing/2014/main" id="{F7D3A500-2657-426D-AE70-5BCCBD056E60}"/>
              </a:ext>
            </a:extLst>
          </p:cNvPr>
          <p:cNvSpPr/>
          <p:nvPr/>
        </p:nvSpPr>
        <p:spPr>
          <a:xfrm>
            <a:off x="8851291" y="3915739"/>
            <a:ext cx="3127497" cy="2711818"/>
          </a:xfrm>
          <a:prstGeom prst="round2DiagRect">
            <a:avLst/>
          </a:prstGeom>
          <a:solidFill>
            <a:schemeClr val="bg2">
              <a:lumMod val="90000"/>
            </a:schemeClr>
          </a:solidFill>
          <a:ln>
            <a:noFill/>
          </a:ln>
        </p:spPr>
        <p:style>
          <a:lnRef idx="0">
            <a:scrgbClr r="0" g="0" b="0"/>
          </a:lnRef>
          <a:fillRef idx="0">
            <a:scrgbClr r="0" g="0" b="0"/>
          </a:fillRef>
          <a:effectRef idx="0">
            <a:scrgbClr r="0" g="0" b="0"/>
          </a:effectRef>
          <a:fontRef idx="minor">
            <a:schemeClr val="lt1"/>
          </a:fontRef>
        </p:style>
        <p:txBody>
          <a:bodyPr lIns="91440" tIns="45720" rIns="91440" bIns="45720" rtlCol="0" anchor="ctr"/>
          <a:lstStyle/>
          <a:p>
            <a:endParaRPr lang="en-GB" sz="1100" dirty="0">
              <a:solidFill>
                <a:schemeClr val="tx1"/>
              </a:solidFill>
              <a:latin typeface="Arial"/>
              <a:cs typeface="Arial"/>
            </a:endParaRPr>
          </a:p>
          <a:p>
            <a:endParaRPr lang="en-GB" sz="1100" dirty="0">
              <a:solidFill>
                <a:schemeClr val="tx1"/>
              </a:solidFill>
              <a:latin typeface="Arial"/>
              <a:cs typeface="Arial"/>
            </a:endParaRPr>
          </a:p>
          <a:p>
            <a:r>
              <a:rPr lang="en-GB" sz="1100" dirty="0">
                <a:solidFill>
                  <a:schemeClr val="tx1"/>
                </a:solidFill>
              </a:rPr>
              <a:t>In this unit, children will learn about foods from around the world, exploring how diets can differ between countries and cultures. They will compare a typical UK diet with a typical Indian diet, linking this learning to a visit to the Gurdwara. Pupils will develop basic food preparation skills, including safe cutting, and learn about the characteristics of fruits and vegetables. Using this knowledge, they will design and make a simple, nutritious, vegetarian soup inspired by Langar. Throughout the unit, children will work collaboratively, make thoughtful choices, and evaluate their finished dish.</a:t>
            </a:r>
          </a:p>
        </p:txBody>
      </p:sp>
      <p:sp>
        <p:nvSpPr>
          <p:cNvPr id="19" name="Rectangle 18">
            <a:extLst>
              <a:ext uri="{FF2B5EF4-FFF2-40B4-BE49-F238E27FC236}">
                <a16:creationId xmlns:a16="http://schemas.microsoft.com/office/drawing/2014/main" id="{C2429E3A-863C-8D09-858C-1A73633FAEA8}"/>
              </a:ext>
            </a:extLst>
          </p:cNvPr>
          <p:cNvSpPr/>
          <p:nvPr/>
        </p:nvSpPr>
        <p:spPr>
          <a:xfrm>
            <a:off x="9510710" y="3915739"/>
            <a:ext cx="2090738" cy="316711"/>
          </a:xfrm>
          <a:prstGeom prst="rect">
            <a:avLst/>
          </a:prstGeom>
          <a:solidFill>
            <a:srgbClr val="7030A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b="1" dirty="0">
                <a:solidFill>
                  <a:schemeClr val="bg1"/>
                </a:solidFill>
              </a:rPr>
              <a:t>DT</a:t>
            </a:r>
          </a:p>
        </p:txBody>
      </p:sp>
      <p:sp>
        <p:nvSpPr>
          <p:cNvPr id="20" name="Rectangle: Diagonal Corners Rounded 19">
            <a:extLst>
              <a:ext uri="{FF2B5EF4-FFF2-40B4-BE49-F238E27FC236}">
                <a16:creationId xmlns:a16="http://schemas.microsoft.com/office/drawing/2014/main" id="{3509D40A-36AF-C6F6-CCCB-D93765695B3F}"/>
              </a:ext>
            </a:extLst>
          </p:cNvPr>
          <p:cNvSpPr/>
          <p:nvPr/>
        </p:nvSpPr>
        <p:spPr>
          <a:xfrm>
            <a:off x="8863014" y="1973467"/>
            <a:ext cx="3139220" cy="1693984"/>
          </a:xfrm>
          <a:prstGeom prst="round2DiagRect">
            <a:avLst/>
          </a:prstGeom>
          <a:solidFill>
            <a:schemeClr val="bg2">
              <a:lumMod val="90000"/>
            </a:schemeClr>
          </a:solidFill>
          <a:ln>
            <a:noFill/>
          </a:ln>
        </p:spPr>
        <p:style>
          <a:lnRef idx="0">
            <a:scrgbClr r="0" g="0" b="0"/>
          </a:lnRef>
          <a:fillRef idx="0">
            <a:scrgbClr r="0" g="0" b="0"/>
          </a:fillRef>
          <a:effectRef idx="0">
            <a:scrgbClr r="0" g="0" b="0"/>
          </a:effectRef>
          <a:fontRef idx="minor">
            <a:schemeClr val="lt1"/>
          </a:fontRef>
        </p:style>
        <p:txBody>
          <a:bodyPr lIns="91440" tIns="45720" rIns="91440" bIns="45720" rtlCol="0" anchor="ctr"/>
          <a:lstStyle/>
          <a:p>
            <a:r>
              <a:rPr lang="en-GB" sz="1200" dirty="0">
                <a:solidFill>
                  <a:schemeClr val="tx1"/>
                </a:solidFill>
              </a:rPr>
              <a:t>This term, the children will be exploring a wide range of exciting activities in Forest School. In PE, they will be learning about tag rugby, developing new skills and enjoying playing a variety of games together.</a:t>
            </a:r>
            <a:endParaRPr lang="en-GB" sz="1200" dirty="0">
              <a:solidFill>
                <a:schemeClr val="tx1"/>
              </a:solidFill>
              <a:latin typeface="Arial"/>
              <a:cs typeface="Arial"/>
            </a:endParaRPr>
          </a:p>
        </p:txBody>
      </p:sp>
      <p:sp>
        <p:nvSpPr>
          <p:cNvPr id="22" name="Rectangle: Diagonal Corners Rounded 21">
            <a:extLst>
              <a:ext uri="{FF2B5EF4-FFF2-40B4-BE49-F238E27FC236}">
                <a16:creationId xmlns:a16="http://schemas.microsoft.com/office/drawing/2014/main" id="{4FC093EE-978B-73FF-3C0C-56340368BDA5}"/>
              </a:ext>
            </a:extLst>
          </p:cNvPr>
          <p:cNvSpPr/>
          <p:nvPr/>
        </p:nvSpPr>
        <p:spPr>
          <a:xfrm>
            <a:off x="4984689" y="1751253"/>
            <a:ext cx="3729771" cy="1515483"/>
          </a:xfrm>
          <a:prstGeom prst="round2DiagRect">
            <a:avLst/>
          </a:prstGeom>
          <a:solidFill>
            <a:schemeClr val="bg2">
              <a:lumMod val="90000"/>
            </a:schemeClr>
          </a:solidFill>
          <a:ln>
            <a:noFill/>
          </a:ln>
        </p:spPr>
        <p:style>
          <a:lnRef idx="0">
            <a:scrgbClr r="0" g="0" b="0"/>
          </a:lnRef>
          <a:fillRef idx="0">
            <a:scrgbClr r="0" g="0" b="0"/>
          </a:fillRef>
          <a:effectRef idx="0">
            <a:scrgbClr r="0" g="0" b="0"/>
          </a:effectRef>
          <a:fontRef idx="minor">
            <a:schemeClr val="lt1"/>
          </a:fontRef>
        </p:style>
        <p:txBody>
          <a:bodyPr lIns="91440" tIns="45720" rIns="91440" bIns="45720" rtlCol="0" anchor="ctr"/>
          <a:lstStyle/>
          <a:p>
            <a:endParaRPr lang="en-GB" sz="1050" dirty="0">
              <a:solidFill>
                <a:schemeClr val="tx1"/>
              </a:solidFill>
              <a:ea typeface="+mn-lt"/>
              <a:cs typeface="+mn-lt"/>
            </a:endParaRPr>
          </a:p>
          <a:p>
            <a:endParaRPr lang="en-GB" sz="1050" dirty="0">
              <a:solidFill>
                <a:schemeClr val="tx1"/>
              </a:solidFill>
              <a:ea typeface="+mn-lt"/>
              <a:cs typeface="+mn-lt"/>
            </a:endParaRPr>
          </a:p>
          <a:p>
            <a:endParaRPr lang="en-GB" sz="1050" dirty="0">
              <a:solidFill>
                <a:schemeClr val="tx1"/>
              </a:solidFill>
              <a:ea typeface="+mn-lt"/>
              <a:cs typeface="+mn-lt"/>
            </a:endParaRPr>
          </a:p>
          <a:p>
            <a:endParaRPr lang="en-GB" sz="1050" dirty="0">
              <a:solidFill>
                <a:schemeClr val="tx1"/>
              </a:solidFill>
              <a:ea typeface="+mn-lt"/>
              <a:cs typeface="+mn-lt"/>
            </a:endParaRPr>
          </a:p>
          <a:p>
            <a:endParaRPr lang="en-GB" sz="1000" dirty="0">
              <a:solidFill>
                <a:schemeClr val="tx1"/>
              </a:solidFill>
              <a:ea typeface="+mn-lt"/>
              <a:cs typeface="+mn-lt"/>
            </a:endParaRPr>
          </a:p>
          <a:p>
            <a:r>
              <a:rPr lang="en-GB" sz="1000" dirty="0">
                <a:solidFill>
                  <a:schemeClr val="tx1"/>
                </a:solidFill>
                <a:ea typeface="+mn-lt"/>
                <a:cs typeface="+mn-lt"/>
              </a:rPr>
              <a:t>This term in RE, children are learning about Sikhism. They will explore key beliefs such as one God, equality and service, the 5 K's and learn about Guru Nanak. The children will study the Gurdwara and its features, understand the importance of Langar, and see how Sikh values of kindness, community and service are lived out in Britain today. We will also have to opportunity to see these things in practice with a visit to a Gurdwara.</a:t>
            </a:r>
            <a:endParaRPr lang="en-US" sz="1000">
              <a:solidFill>
                <a:schemeClr val="tx1"/>
              </a:solidFill>
              <a:ea typeface="Calibri"/>
              <a:cs typeface="Calibri"/>
            </a:endParaRPr>
          </a:p>
          <a:p>
            <a:endParaRPr lang="en-GB" sz="1050" b="1" dirty="0">
              <a:solidFill>
                <a:schemeClr val="tx1"/>
              </a:solidFill>
              <a:latin typeface="Arial"/>
              <a:cs typeface="Arial"/>
            </a:endParaRPr>
          </a:p>
          <a:p>
            <a:endParaRPr lang="en-GB" sz="1050" b="1" dirty="0">
              <a:solidFill>
                <a:schemeClr val="tx1"/>
              </a:solidFill>
              <a:latin typeface="Arial"/>
              <a:cs typeface="Arial"/>
            </a:endParaRPr>
          </a:p>
          <a:p>
            <a:endParaRPr lang="en-GB" sz="1050" b="1" dirty="0">
              <a:solidFill>
                <a:schemeClr val="tx1"/>
              </a:solidFill>
              <a:latin typeface="Arial"/>
              <a:cs typeface="Arial"/>
            </a:endParaRPr>
          </a:p>
        </p:txBody>
      </p:sp>
      <p:sp>
        <p:nvSpPr>
          <p:cNvPr id="23" name="Rectangle 22">
            <a:extLst>
              <a:ext uri="{FF2B5EF4-FFF2-40B4-BE49-F238E27FC236}">
                <a16:creationId xmlns:a16="http://schemas.microsoft.com/office/drawing/2014/main" id="{C8017363-005F-20B5-F1D2-16A062798291}"/>
              </a:ext>
            </a:extLst>
          </p:cNvPr>
          <p:cNvSpPr/>
          <p:nvPr/>
        </p:nvSpPr>
        <p:spPr>
          <a:xfrm>
            <a:off x="9393479" y="1963980"/>
            <a:ext cx="2085975" cy="333375"/>
          </a:xfrm>
          <a:prstGeom prst="rect">
            <a:avLst/>
          </a:prstGeom>
          <a:solidFill>
            <a:srgbClr val="7030A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b="1">
                <a:solidFill>
                  <a:schemeClr val="bg1"/>
                </a:solidFill>
              </a:rPr>
              <a:t>PE</a:t>
            </a:r>
          </a:p>
        </p:txBody>
      </p:sp>
      <p:sp>
        <p:nvSpPr>
          <p:cNvPr id="24" name="Rectangle 23">
            <a:extLst>
              <a:ext uri="{FF2B5EF4-FFF2-40B4-BE49-F238E27FC236}">
                <a16:creationId xmlns:a16="http://schemas.microsoft.com/office/drawing/2014/main" id="{00BD5C7A-F959-2E52-A13F-0B264A1EF316}"/>
              </a:ext>
            </a:extLst>
          </p:cNvPr>
          <p:cNvSpPr/>
          <p:nvPr/>
        </p:nvSpPr>
        <p:spPr>
          <a:xfrm>
            <a:off x="5646857" y="1737252"/>
            <a:ext cx="2581277" cy="333376"/>
          </a:xfrm>
          <a:prstGeom prst="rect">
            <a:avLst/>
          </a:prstGeom>
          <a:solidFill>
            <a:srgbClr val="7030A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b="1">
                <a:solidFill>
                  <a:schemeClr val="bg1"/>
                </a:solidFill>
              </a:rPr>
              <a:t>RE</a:t>
            </a:r>
          </a:p>
        </p:txBody>
      </p:sp>
      <p:sp>
        <p:nvSpPr>
          <p:cNvPr id="30" name="Rectangle: Diagonal Corners Rounded 29">
            <a:extLst>
              <a:ext uri="{FF2B5EF4-FFF2-40B4-BE49-F238E27FC236}">
                <a16:creationId xmlns:a16="http://schemas.microsoft.com/office/drawing/2014/main" id="{2058DC81-8345-7F0C-DDB6-1DA3D6D3CF7D}"/>
              </a:ext>
            </a:extLst>
          </p:cNvPr>
          <p:cNvSpPr/>
          <p:nvPr/>
        </p:nvSpPr>
        <p:spPr>
          <a:xfrm>
            <a:off x="8884479" y="178777"/>
            <a:ext cx="3139220" cy="1576754"/>
          </a:xfrm>
          <a:prstGeom prst="round2DiagRect">
            <a:avLst/>
          </a:prstGeom>
          <a:solidFill>
            <a:schemeClr val="bg2">
              <a:lumMod val="90000"/>
            </a:schemeClr>
          </a:solidFill>
          <a:ln>
            <a:noFill/>
          </a:ln>
        </p:spPr>
        <p:style>
          <a:lnRef idx="0">
            <a:scrgbClr r="0" g="0" b="0"/>
          </a:lnRef>
          <a:fillRef idx="0">
            <a:scrgbClr r="0" g="0" b="0"/>
          </a:fillRef>
          <a:effectRef idx="0">
            <a:scrgbClr r="0" g="0" b="0"/>
          </a:effectRef>
          <a:fontRef idx="minor">
            <a:schemeClr val="lt1"/>
          </a:fontRef>
        </p:style>
        <p:txBody>
          <a:bodyPr lIns="91440" tIns="45720" rIns="91440" bIns="45720" rtlCol="0" anchor="ctr"/>
          <a:lstStyle/>
          <a:p>
            <a:pPr algn="ctr"/>
            <a:r>
              <a:rPr lang="en-GB" sz="1050" dirty="0">
                <a:solidFill>
                  <a:schemeClr val="tx1"/>
                </a:solidFill>
                <a:latin typeface="Arial"/>
                <a:cs typeface="Arial"/>
              </a:rPr>
              <a:t>In Computing this term, we are using Microsoft Sway to create our own websites. We will be also be using search engines and discussing online safety. </a:t>
            </a:r>
          </a:p>
        </p:txBody>
      </p:sp>
      <p:sp>
        <p:nvSpPr>
          <p:cNvPr id="31" name="Rectangle 30">
            <a:extLst>
              <a:ext uri="{FF2B5EF4-FFF2-40B4-BE49-F238E27FC236}">
                <a16:creationId xmlns:a16="http://schemas.microsoft.com/office/drawing/2014/main" id="{97A35D47-563F-225C-72B8-01700175C89B}"/>
              </a:ext>
            </a:extLst>
          </p:cNvPr>
          <p:cNvSpPr/>
          <p:nvPr/>
        </p:nvSpPr>
        <p:spPr>
          <a:xfrm>
            <a:off x="9381757" y="83527"/>
            <a:ext cx="2085975" cy="333375"/>
          </a:xfrm>
          <a:prstGeom prst="rect">
            <a:avLst/>
          </a:prstGeom>
          <a:solidFill>
            <a:srgbClr val="7030A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b="1">
                <a:solidFill>
                  <a:schemeClr val="bg1"/>
                </a:solidFill>
              </a:rPr>
              <a:t>Computing</a:t>
            </a:r>
          </a:p>
        </p:txBody>
      </p:sp>
      <p:sp>
        <p:nvSpPr>
          <p:cNvPr id="26" name="Rectangle: Diagonal Corners Rounded 25">
            <a:extLst>
              <a:ext uri="{FF2B5EF4-FFF2-40B4-BE49-F238E27FC236}">
                <a16:creationId xmlns:a16="http://schemas.microsoft.com/office/drawing/2014/main" id="{1610F2EA-C0E9-A8AE-2360-5ED01D8C993F}"/>
              </a:ext>
            </a:extLst>
          </p:cNvPr>
          <p:cNvSpPr/>
          <p:nvPr/>
        </p:nvSpPr>
        <p:spPr>
          <a:xfrm>
            <a:off x="205438" y="1738806"/>
            <a:ext cx="4594712" cy="1515483"/>
          </a:xfrm>
          <a:prstGeom prst="round2DiagRect">
            <a:avLst/>
          </a:prstGeom>
          <a:solidFill>
            <a:schemeClr val="bg2">
              <a:lumMod val="90000"/>
            </a:schemeClr>
          </a:solidFill>
          <a:ln>
            <a:noFill/>
          </a:ln>
        </p:spPr>
        <p:style>
          <a:lnRef idx="0">
            <a:scrgbClr r="0" g="0" b="0"/>
          </a:lnRef>
          <a:fillRef idx="0">
            <a:scrgbClr r="0" g="0" b="0"/>
          </a:fillRef>
          <a:effectRef idx="0">
            <a:scrgbClr r="0" g="0" b="0"/>
          </a:effectRef>
          <a:fontRef idx="minor">
            <a:schemeClr val="lt1"/>
          </a:fontRef>
        </p:style>
        <p:txBody>
          <a:bodyPr lIns="91440" tIns="45720" rIns="91440" bIns="45720" rtlCol="0" anchor="ctr"/>
          <a:lstStyle/>
          <a:p>
            <a:pPr algn="ctr"/>
            <a:endParaRPr lang="en-GB" sz="1200" dirty="0">
              <a:solidFill>
                <a:schemeClr val="tx1"/>
              </a:solidFill>
              <a:ea typeface="+mn-lt"/>
              <a:cs typeface="+mn-lt"/>
            </a:endParaRPr>
          </a:p>
          <a:p>
            <a:pPr algn="ctr"/>
            <a:endParaRPr lang="en-GB" sz="1200" dirty="0">
              <a:solidFill>
                <a:schemeClr val="tx1"/>
              </a:solidFill>
              <a:ea typeface="+mn-lt"/>
              <a:cs typeface="+mn-lt"/>
            </a:endParaRPr>
          </a:p>
          <a:p>
            <a:pPr algn="ctr"/>
            <a:endParaRPr lang="en-GB" sz="1200" dirty="0">
              <a:solidFill>
                <a:schemeClr val="tx1"/>
              </a:solidFill>
              <a:ea typeface="+mn-lt"/>
              <a:cs typeface="+mn-lt"/>
            </a:endParaRPr>
          </a:p>
          <a:p>
            <a:pPr algn="ctr"/>
            <a:r>
              <a:rPr lang="en-GB" sz="1200" dirty="0">
                <a:solidFill>
                  <a:schemeClr val="tx1"/>
                </a:solidFill>
              </a:rPr>
              <a:t>In History this term, we will be learning about how schools have changed over time. We will explore timelines, look at old photographs, and speak to a local person about what it was like to go to school in the past. The children will learn to identify similarities and differences between school in the past and school today.</a:t>
            </a:r>
            <a:r>
              <a:rPr lang="en-GB" sz="1100" dirty="0">
                <a:solidFill>
                  <a:schemeClr val="tx1"/>
                </a:solidFill>
                <a:latin typeface="Arial"/>
                <a:ea typeface="+mn-lt"/>
                <a:cs typeface="+mn-lt"/>
              </a:rPr>
              <a:t>.</a:t>
            </a:r>
          </a:p>
          <a:p>
            <a:pPr algn="ctr"/>
            <a:endParaRPr lang="en-US" sz="1050" dirty="0">
              <a:solidFill>
                <a:schemeClr val="tx1"/>
              </a:solidFill>
              <a:ea typeface="Calibri"/>
              <a:cs typeface="Calibri"/>
            </a:endParaRPr>
          </a:p>
        </p:txBody>
      </p:sp>
      <p:sp>
        <p:nvSpPr>
          <p:cNvPr id="27" name="Rectangle 26">
            <a:extLst>
              <a:ext uri="{FF2B5EF4-FFF2-40B4-BE49-F238E27FC236}">
                <a16:creationId xmlns:a16="http://schemas.microsoft.com/office/drawing/2014/main" id="{A1C9865C-185E-FFE8-2956-1E3A5160F312}"/>
              </a:ext>
            </a:extLst>
          </p:cNvPr>
          <p:cNvSpPr/>
          <p:nvPr/>
        </p:nvSpPr>
        <p:spPr>
          <a:xfrm>
            <a:off x="1364015" y="1629679"/>
            <a:ext cx="2476502" cy="335524"/>
          </a:xfrm>
          <a:prstGeom prst="rect">
            <a:avLst/>
          </a:prstGeom>
          <a:solidFill>
            <a:srgbClr val="7030A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b="1" dirty="0">
                <a:solidFill>
                  <a:schemeClr val="bg1"/>
                </a:solidFill>
              </a:rPr>
              <a:t> History  </a:t>
            </a:r>
          </a:p>
        </p:txBody>
      </p:sp>
      <p:sp>
        <p:nvSpPr>
          <p:cNvPr id="2" name="Rectangle 1">
            <a:extLst>
              <a:ext uri="{FF2B5EF4-FFF2-40B4-BE49-F238E27FC236}">
                <a16:creationId xmlns:a16="http://schemas.microsoft.com/office/drawing/2014/main" id="{96E0BC74-B0C4-2585-09F3-87E1E4829A49}"/>
              </a:ext>
            </a:extLst>
          </p:cNvPr>
          <p:cNvSpPr/>
          <p:nvPr/>
        </p:nvSpPr>
        <p:spPr>
          <a:xfrm>
            <a:off x="5517903" y="83527"/>
            <a:ext cx="2581277" cy="333376"/>
          </a:xfrm>
          <a:prstGeom prst="rect">
            <a:avLst/>
          </a:prstGeom>
          <a:solidFill>
            <a:srgbClr val="7030A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b="1">
                <a:solidFill>
                  <a:schemeClr val="bg1"/>
                </a:solidFill>
              </a:rPr>
              <a:t>PHSE</a:t>
            </a:r>
          </a:p>
        </p:txBody>
      </p:sp>
      <p:sp>
        <p:nvSpPr>
          <p:cNvPr id="5" name="TextBox 4">
            <a:extLst>
              <a:ext uri="{FF2B5EF4-FFF2-40B4-BE49-F238E27FC236}">
                <a16:creationId xmlns:a16="http://schemas.microsoft.com/office/drawing/2014/main" id="{CF9385DE-83EC-6A0E-68C8-43C757A8A176}"/>
              </a:ext>
            </a:extLst>
          </p:cNvPr>
          <p:cNvSpPr txBox="1"/>
          <p:nvPr/>
        </p:nvSpPr>
        <p:spPr>
          <a:xfrm>
            <a:off x="3242612" y="3919733"/>
            <a:ext cx="2295164" cy="2462213"/>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sz="1400" dirty="0">
                <a:ea typeface="+mn-lt"/>
                <a:cs typeface="+mn-lt"/>
              </a:rPr>
              <a:t>This term in maths, Year 2 will be focusing on mass, temperature and pictograms, developing their skills in measuring, comparing and interpreting data. Year 3 will be focusing on mass and volume, building their understanding of measuring and comparing different quantities.</a:t>
            </a:r>
            <a:endParaRPr lang="en-US" sz="1400" dirty="0">
              <a:ea typeface="Calibri"/>
              <a:cs typeface="Calibri"/>
            </a:endParaRPr>
          </a:p>
        </p:txBody>
      </p:sp>
      <p:sp>
        <p:nvSpPr>
          <p:cNvPr id="7" name="TextBox 6">
            <a:extLst>
              <a:ext uri="{FF2B5EF4-FFF2-40B4-BE49-F238E27FC236}">
                <a16:creationId xmlns:a16="http://schemas.microsoft.com/office/drawing/2014/main" id="{CB038BAA-1645-3096-65EC-964610A3E4D5}"/>
              </a:ext>
            </a:extLst>
          </p:cNvPr>
          <p:cNvSpPr txBox="1"/>
          <p:nvPr/>
        </p:nvSpPr>
        <p:spPr>
          <a:xfrm>
            <a:off x="364575" y="4091345"/>
            <a:ext cx="2217744" cy="2292935"/>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sz="1100" dirty="0"/>
              <a:t>In English, children are developing as confident storytellers with our new model text ‘Zelda and the rain cat’. We start by creating spooky artwork and exploring a powerful story opening. Through drama, text maps, games and discussion, we will learn story structure, build atmosphere, tension and suspense, and practise rich vocabulary and sentence patterns. This will enable the  children to plan, innovate and write narratives with confidence.</a:t>
            </a:r>
            <a:endParaRPr lang="en-US" sz="1400" dirty="0">
              <a:ea typeface="Calibri" panose="020F0502020204030204"/>
              <a:cs typeface="Calibri" panose="020F0502020204030204"/>
            </a:endParaRPr>
          </a:p>
        </p:txBody>
      </p:sp>
    </p:spTree>
    <p:extLst>
      <p:ext uri="{BB962C8B-B14F-4D97-AF65-F5344CB8AC3E}">
        <p14:creationId xmlns:p14="http://schemas.microsoft.com/office/powerpoint/2010/main" val="2828636695"/>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3C27782-E527-F397-A8D6-0C1563D76EE4}"/>
            </a:ext>
          </a:extLst>
        </p:cNvPr>
        <p:cNvGrpSpPr/>
        <p:nvPr/>
      </p:nvGrpSpPr>
      <p:grpSpPr>
        <a:xfrm>
          <a:off x="0" y="0"/>
          <a:ext cx="0" cy="0"/>
          <a:chOff x="0" y="0"/>
          <a:chExt cx="0" cy="0"/>
        </a:xfrm>
      </p:grpSpPr>
      <p:sp>
        <p:nvSpPr>
          <p:cNvPr id="4" name="Rectangle: Diagonal Corners Rounded 3">
            <a:extLst>
              <a:ext uri="{FF2B5EF4-FFF2-40B4-BE49-F238E27FC236}">
                <a16:creationId xmlns:a16="http://schemas.microsoft.com/office/drawing/2014/main" id="{B26B6537-4CC6-CB19-350E-3C5E1F201F54}"/>
              </a:ext>
            </a:extLst>
          </p:cNvPr>
          <p:cNvSpPr/>
          <p:nvPr/>
        </p:nvSpPr>
        <p:spPr>
          <a:xfrm>
            <a:off x="4768178" y="219692"/>
            <a:ext cx="3903051" cy="1487366"/>
          </a:xfrm>
          <a:prstGeom prst="round2DiagRect">
            <a:avLst/>
          </a:prstGeom>
          <a:solidFill>
            <a:schemeClr val="bg2">
              <a:lumMod val="90000"/>
            </a:schemeClr>
          </a:solidFill>
          <a:ln>
            <a:noFill/>
          </a:ln>
        </p:spPr>
        <p:style>
          <a:lnRef idx="0">
            <a:scrgbClr r="0" g="0" b="0"/>
          </a:lnRef>
          <a:fillRef idx="0">
            <a:scrgbClr r="0" g="0" b="0"/>
          </a:fillRef>
          <a:effectRef idx="0">
            <a:scrgbClr r="0" g="0" b="0"/>
          </a:effectRef>
          <a:fontRef idx="minor">
            <a:schemeClr val="lt1"/>
          </a:fontRef>
        </p:style>
        <p:txBody>
          <a:bodyPr lIns="91440" tIns="45720" rIns="91440" bIns="45720" rtlCol="0" anchor="ctr"/>
          <a:lstStyle/>
          <a:p>
            <a:pPr algn="ctr"/>
            <a:endParaRPr lang="en-GB" sz="1200" dirty="0">
              <a:solidFill>
                <a:schemeClr val="tx1"/>
              </a:solidFill>
            </a:endParaRPr>
          </a:p>
          <a:p>
            <a:pPr algn="ctr"/>
            <a:r>
              <a:rPr lang="en-GB" sz="1200" dirty="0">
                <a:solidFill>
                  <a:schemeClr val="tx1"/>
                </a:solidFill>
              </a:rPr>
              <a:t>In  spring term 1, we will be learning about money and careers. Exploring payment methods, why some are better, and how budgeting helps us plan. We will also  consider feelings in money situations and how spending affects others and the environment. We’ll also discover job options, skills, interests, and challenge stereotypes</a:t>
            </a:r>
            <a:endParaRPr lang="en-GB" sz="1200">
              <a:solidFill>
                <a:schemeClr val="tx1"/>
              </a:solidFill>
              <a:ea typeface="+mn-lt"/>
              <a:cs typeface="+mn-lt"/>
            </a:endParaRPr>
          </a:p>
        </p:txBody>
      </p:sp>
      <p:sp>
        <p:nvSpPr>
          <p:cNvPr id="6" name="Rectangle: Diagonal Corners Rounded 5">
            <a:extLst>
              <a:ext uri="{FF2B5EF4-FFF2-40B4-BE49-F238E27FC236}">
                <a16:creationId xmlns:a16="http://schemas.microsoft.com/office/drawing/2014/main" id="{B1C639BF-C19F-BC62-5B77-FC0913B6AEF7}"/>
              </a:ext>
            </a:extLst>
          </p:cNvPr>
          <p:cNvSpPr/>
          <p:nvPr/>
        </p:nvSpPr>
        <p:spPr>
          <a:xfrm>
            <a:off x="190498" y="247650"/>
            <a:ext cx="4429126" cy="1333500"/>
          </a:xfrm>
          <a:prstGeom prst="round2DiagRect">
            <a:avLst/>
          </a:prstGeom>
          <a:solidFill>
            <a:srgbClr val="7030A0"/>
          </a:solidFill>
        </p:spPr>
        <p:style>
          <a:lnRef idx="1">
            <a:schemeClr val="accent3"/>
          </a:lnRef>
          <a:fillRef idx="2">
            <a:schemeClr val="accent3"/>
          </a:fillRef>
          <a:effectRef idx="1">
            <a:schemeClr val="accent3"/>
          </a:effectRef>
          <a:fontRef idx="minor">
            <a:schemeClr val="dk1"/>
          </a:fontRef>
        </p:style>
        <p:txBody>
          <a:bodyPr rtlCol="0" anchor="ctr"/>
          <a:lstStyle/>
          <a:p>
            <a:pPr algn="ctr"/>
            <a:r>
              <a:rPr lang="en-GB" sz="2000" b="1" dirty="0">
                <a:solidFill>
                  <a:schemeClr val="bg1"/>
                </a:solidFill>
              </a:rPr>
              <a:t>Rosen Class – Year 3</a:t>
            </a:r>
          </a:p>
          <a:p>
            <a:pPr algn="ctr"/>
            <a:r>
              <a:rPr lang="en-GB" sz="2000" b="1" dirty="0">
                <a:solidFill>
                  <a:schemeClr val="bg1"/>
                </a:solidFill>
              </a:rPr>
              <a:t>Spring term 1 </a:t>
            </a:r>
            <a:endParaRPr lang="en-GB" b="1" dirty="0">
              <a:solidFill>
                <a:schemeClr val="bg1"/>
              </a:solidFill>
            </a:endParaRPr>
          </a:p>
        </p:txBody>
      </p:sp>
      <p:pic>
        <p:nvPicPr>
          <p:cNvPr id="1026" name="Picture 2">
            <a:extLst>
              <a:ext uri="{FF2B5EF4-FFF2-40B4-BE49-F238E27FC236}">
                <a16:creationId xmlns:a16="http://schemas.microsoft.com/office/drawing/2014/main" id="{7BEB5C1B-6FB2-9C5D-91B7-0D23B1B6B6A9}"/>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04788" y="304800"/>
            <a:ext cx="904875" cy="933450"/>
          </a:xfrm>
          <a:prstGeom prst="rect">
            <a:avLst/>
          </a:prstGeom>
          <a:noFill/>
          <a:extLst>
            <a:ext uri="{909E8E84-426E-40DD-AFC4-6F175D3DCCD1}">
              <a14:hiddenFill xmlns:a14="http://schemas.microsoft.com/office/drawing/2010/main">
                <a:solidFill>
                  <a:srgbClr val="FFFFFF"/>
                </a:solidFill>
              </a14:hiddenFill>
            </a:ext>
          </a:extLst>
        </p:spPr>
      </p:pic>
      <p:sp>
        <p:nvSpPr>
          <p:cNvPr id="12" name="Rectangle: Diagonal Corners Rounded 11">
            <a:extLst>
              <a:ext uri="{FF2B5EF4-FFF2-40B4-BE49-F238E27FC236}">
                <a16:creationId xmlns:a16="http://schemas.microsoft.com/office/drawing/2014/main" id="{EFE45D20-E83F-21AE-0925-070E57813F97}"/>
              </a:ext>
            </a:extLst>
          </p:cNvPr>
          <p:cNvSpPr/>
          <p:nvPr/>
        </p:nvSpPr>
        <p:spPr>
          <a:xfrm>
            <a:off x="213212" y="3417277"/>
            <a:ext cx="2520471" cy="3231090"/>
          </a:xfrm>
          <a:prstGeom prst="round2DiagRect">
            <a:avLst/>
          </a:prstGeom>
          <a:solidFill>
            <a:schemeClr val="bg2">
              <a:lumMod val="90000"/>
            </a:schemeClr>
          </a:solidFill>
          <a:ln>
            <a:noFill/>
          </a:ln>
        </p:spPr>
        <p:style>
          <a:lnRef idx="0">
            <a:scrgbClr r="0" g="0" b="0"/>
          </a:lnRef>
          <a:fillRef idx="0">
            <a:scrgbClr r="0" g="0" b="0"/>
          </a:fillRef>
          <a:effectRef idx="0">
            <a:scrgbClr r="0" g="0" b="0"/>
          </a:effectRef>
          <a:fontRef idx="minor">
            <a:schemeClr val="lt1"/>
          </a:fontRef>
        </p:style>
        <p:txBody>
          <a:bodyPr lIns="91440" tIns="45720" rIns="91440" bIns="45720" rtlCol="0" anchor="ctr"/>
          <a:lstStyle/>
          <a:p>
            <a:endParaRPr lang="en-GB" sz="1200" dirty="0">
              <a:solidFill>
                <a:schemeClr val="tx1"/>
              </a:solidFill>
              <a:latin typeface="Arial"/>
              <a:cs typeface="Arial"/>
            </a:endParaRPr>
          </a:p>
          <a:p>
            <a:endParaRPr lang="en-GB" sz="1200" dirty="0">
              <a:solidFill>
                <a:schemeClr val="tx1"/>
              </a:solidFill>
              <a:latin typeface="Arial"/>
              <a:cs typeface="Arial"/>
            </a:endParaRPr>
          </a:p>
          <a:p>
            <a:endParaRPr lang="en-GB" sz="1200" dirty="0">
              <a:solidFill>
                <a:schemeClr val="tx1"/>
              </a:solidFill>
              <a:latin typeface="Arial"/>
              <a:cs typeface="Arial"/>
            </a:endParaRPr>
          </a:p>
          <a:p>
            <a:endParaRPr lang="en-GB" sz="1050" b="1" dirty="0">
              <a:solidFill>
                <a:schemeClr val="tx1"/>
              </a:solidFill>
              <a:latin typeface="Arial" panose="020B0604020202020204" pitchFamily="34" charset="0"/>
              <a:cs typeface="Arial" panose="020B0604020202020204" pitchFamily="34" charset="0"/>
            </a:endParaRPr>
          </a:p>
          <a:p>
            <a:endParaRPr lang="en-GB" sz="1200" dirty="0">
              <a:solidFill>
                <a:schemeClr val="tx1"/>
              </a:solidFill>
              <a:latin typeface="Arial"/>
              <a:cs typeface="Arial"/>
            </a:endParaRPr>
          </a:p>
        </p:txBody>
      </p:sp>
      <p:sp>
        <p:nvSpPr>
          <p:cNvPr id="13" name="Rectangle 12">
            <a:extLst>
              <a:ext uri="{FF2B5EF4-FFF2-40B4-BE49-F238E27FC236}">
                <a16:creationId xmlns:a16="http://schemas.microsoft.com/office/drawing/2014/main" id="{C6B6F926-EA27-B00D-4E92-DB77875BA245}"/>
              </a:ext>
            </a:extLst>
          </p:cNvPr>
          <p:cNvSpPr/>
          <p:nvPr/>
        </p:nvSpPr>
        <p:spPr>
          <a:xfrm>
            <a:off x="451084" y="3493883"/>
            <a:ext cx="2085975" cy="333375"/>
          </a:xfrm>
          <a:prstGeom prst="rect">
            <a:avLst/>
          </a:prstGeom>
          <a:solidFill>
            <a:srgbClr val="7030A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b="1">
                <a:solidFill>
                  <a:schemeClr val="bg1"/>
                </a:solidFill>
              </a:rPr>
              <a:t>English</a:t>
            </a:r>
          </a:p>
        </p:txBody>
      </p:sp>
      <p:sp>
        <p:nvSpPr>
          <p:cNvPr id="14" name="Rectangle: Diagonal Corners Rounded 13">
            <a:extLst>
              <a:ext uri="{FF2B5EF4-FFF2-40B4-BE49-F238E27FC236}">
                <a16:creationId xmlns:a16="http://schemas.microsoft.com/office/drawing/2014/main" id="{02EBDBC0-5E4C-E18D-4A35-F86CCAF163E9}"/>
              </a:ext>
            </a:extLst>
          </p:cNvPr>
          <p:cNvSpPr/>
          <p:nvPr/>
        </p:nvSpPr>
        <p:spPr>
          <a:xfrm>
            <a:off x="3096903" y="3417277"/>
            <a:ext cx="2549036" cy="3283761"/>
          </a:xfrm>
          <a:prstGeom prst="round2DiagRect">
            <a:avLst/>
          </a:prstGeom>
          <a:solidFill>
            <a:schemeClr val="bg2">
              <a:lumMod val="90000"/>
            </a:schemeClr>
          </a:solidFill>
          <a:ln>
            <a:noFill/>
          </a:ln>
        </p:spPr>
        <p:style>
          <a:lnRef idx="0">
            <a:scrgbClr r="0" g="0" b="0"/>
          </a:lnRef>
          <a:fillRef idx="0">
            <a:scrgbClr r="0" g="0" b="0"/>
          </a:fillRef>
          <a:effectRef idx="0">
            <a:scrgbClr r="0" g="0" b="0"/>
          </a:effectRef>
          <a:fontRef idx="minor">
            <a:schemeClr val="lt1"/>
          </a:fontRef>
        </p:style>
        <p:txBody>
          <a:bodyPr lIns="91440" tIns="45720" rIns="91440" bIns="45720" rtlCol="0" anchor="ctr"/>
          <a:lstStyle/>
          <a:p>
            <a:endParaRPr lang="en-GB" sz="1200" dirty="0">
              <a:solidFill>
                <a:schemeClr val="tx1"/>
              </a:solidFill>
              <a:latin typeface="Arial"/>
              <a:cs typeface="Arial"/>
            </a:endParaRPr>
          </a:p>
        </p:txBody>
      </p:sp>
      <p:sp>
        <p:nvSpPr>
          <p:cNvPr id="15" name="Rectangle: Diagonal Corners Rounded 14">
            <a:extLst>
              <a:ext uri="{FF2B5EF4-FFF2-40B4-BE49-F238E27FC236}">
                <a16:creationId xmlns:a16="http://schemas.microsoft.com/office/drawing/2014/main" id="{416AE938-2817-1CAC-0F88-DCA0D5CB7E4B}"/>
              </a:ext>
            </a:extLst>
          </p:cNvPr>
          <p:cNvSpPr/>
          <p:nvPr/>
        </p:nvSpPr>
        <p:spPr>
          <a:xfrm>
            <a:off x="6132313" y="3412329"/>
            <a:ext cx="2578756" cy="3288709"/>
          </a:xfrm>
          <a:prstGeom prst="round2DiagRect">
            <a:avLst/>
          </a:prstGeom>
          <a:solidFill>
            <a:schemeClr val="bg2">
              <a:lumMod val="90000"/>
            </a:schemeClr>
          </a:solidFill>
          <a:ln>
            <a:noFill/>
          </a:ln>
        </p:spPr>
        <p:style>
          <a:lnRef idx="0">
            <a:scrgbClr r="0" g="0" b="0"/>
          </a:lnRef>
          <a:fillRef idx="0">
            <a:scrgbClr r="0" g="0" b="0"/>
          </a:fillRef>
          <a:effectRef idx="0">
            <a:scrgbClr r="0" g="0" b="0"/>
          </a:effectRef>
          <a:fontRef idx="minor">
            <a:schemeClr val="lt1"/>
          </a:fontRef>
        </p:style>
        <p:txBody>
          <a:bodyPr lIns="91440" tIns="45720" rIns="91440" bIns="45720" rtlCol="0" anchor="ctr"/>
          <a:lstStyle/>
          <a:p>
            <a:r>
              <a:rPr lang="en-GB" sz="1200" dirty="0">
                <a:solidFill>
                  <a:schemeClr val="tx1"/>
                </a:solidFill>
                <a:latin typeface="Segoe UI"/>
                <a:ea typeface="+mn-lt"/>
                <a:cs typeface="Segoe UI"/>
              </a:rPr>
              <a:t>Year 3 will be looking at solids, liquids and gases. We will be looking at how evaporation and condensation affect these properties. </a:t>
            </a:r>
          </a:p>
        </p:txBody>
      </p:sp>
      <p:sp>
        <p:nvSpPr>
          <p:cNvPr id="16" name="Rectangle 15">
            <a:extLst>
              <a:ext uri="{FF2B5EF4-FFF2-40B4-BE49-F238E27FC236}">
                <a16:creationId xmlns:a16="http://schemas.microsoft.com/office/drawing/2014/main" id="{54A18CE3-722B-A0EB-8BF9-1538B60959CD}"/>
              </a:ext>
            </a:extLst>
          </p:cNvPr>
          <p:cNvSpPr/>
          <p:nvPr/>
        </p:nvSpPr>
        <p:spPr>
          <a:xfrm>
            <a:off x="3440867" y="3493883"/>
            <a:ext cx="2085975" cy="333375"/>
          </a:xfrm>
          <a:prstGeom prst="rect">
            <a:avLst/>
          </a:prstGeom>
          <a:solidFill>
            <a:srgbClr val="7030A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b="1">
                <a:solidFill>
                  <a:schemeClr val="bg1"/>
                </a:solidFill>
              </a:rPr>
              <a:t>Maths</a:t>
            </a:r>
          </a:p>
        </p:txBody>
      </p:sp>
      <p:sp>
        <p:nvSpPr>
          <p:cNvPr id="17" name="Rectangle 16">
            <a:extLst>
              <a:ext uri="{FF2B5EF4-FFF2-40B4-BE49-F238E27FC236}">
                <a16:creationId xmlns:a16="http://schemas.microsoft.com/office/drawing/2014/main" id="{DD0AACB4-0D8D-148E-7794-362A0BADA2CE}"/>
              </a:ext>
            </a:extLst>
          </p:cNvPr>
          <p:cNvSpPr/>
          <p:nvPr/>
        </p:nvSpPr>
        <p:spPr>
          <a:xfrm>
            <a:off x="6327269" y="3493883"/>
            <a:ext cx="2085975" cy="333375"/>
          </a:xfrm>
          <a:prstGeom prst="rect">
            <a:avLst/>
          </a:prstGeom>
          <a:solidFill>
            <a:srgbClr val="7030A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b="1">
                <a:solidFill>
                  <a:schemeClr val="bg1"/>
                </a:solidFill>
              </a:rPr>
              <a:t>Science</a:t>
            </a:r>
          </a:p>
        </p:txBody>
      </p:sp>
      <p:sp>
        <p:nvSpPr>
          <p:cNvPr id="18" name="Rectangle: Diagonal Corners Rounded 17">
            <a:extLst>
              <a:ext uri="{FF2B5EF4-FFF2-40B4-BE49-F238E27FC236}">
                <a16:creationId xmlns:a16="http://schemas.microsoft.com/office/drawing/2014/main" id="{3383FE89-DE3E-FCFF-E068-4F606E746ABA}"/>
              </a:ext>
            </a:extLst>
          </p:cNvPr>
          <p:cNvSpPr/>
          <p:nvPr/>
        </p:nvSpPr>
        <p:spPr>
          <a:xfrm>
            <a:off x="8851291" y="3915739"/>
            <a:ext cx="3127497" cy="2711818"/>
          </a:xfrm>
          <a:prstGeom prst="round2DiagRect">
            <a:avLst/>
          </a:prstGeom>
          <a:solidFill>
            <a:schemeClr val="bg2">
              <a:lumMod val="90000"/>
            </a:schemeClr>
          </a:solidFill>
          <a:ln>
            <a:noFill/>
          </a:ln>
        </p:spPr>
        <p:style>
          <a:lnRef idx="0">
            <a:scrgbClr r="0" g="0" b="0"/>
          </a:lnRef>
          <a:fillRef idx="0">
            <a:scrgbClr r="0" g="0" b="0"/>
          </a:fillRef>
          <a:effectRef idx="0">
            <a:scrgbClr r="0" g="0" b="0"/>
          </a:effectRef>
          <a:fontRef idx="minor">
            <a:schemeClr val="lt1"/>
          </a:fontRef>
        </p:style>
        <p:txBody>
          <a:bodyPr lIns="91440" tIns="45720" rIns="91440" bIns="45720" rtlCol="0" anchor="ctr"/>
          <a:lstStyle/>
          <a:p>
            <a:endParaRPr lang="en-GB" sz="1100" dirty="0">
              <a:solidFill>
                <a:schemeClr val="tx1"/>
              </a:solidFill>
              <a:latin typeface="Arial"/>
              <a:cs typeface="Arial"/>
            </a:endParaRPr>
          </a:p>
          <a:p>
            <a:endParaRPr lang="en-GB" sz="1100" dirty="0">
              <a:solidFill>
                <a:schemeClr val="tx1"/>
              </a:solidFill>
              <a:latin typeface="Arial"/>
              <a:cs typeface="Arial"/>
            </a:endParaRPr>
          </a:p>
          <a:p>
            <a:r>
              <a:rPr lang="en-GB" sz="1100" dirty="0">
                <a:solidFill>
                  <a:schemeClr val="tx1"/>
                </a:solidFill>
              </a:rPr>
              <a:t>In this unit, children will learn about foods from around the world, exploring how diets can differ between countries and cultures. They will compare a typical UK diet with a typical Indian diet, linking this learning to a visit to the Gurdwara. Pupils will develop basic food preparation skills, including safe cutting, and learn about the characteristics of fruits and vegetables. Using this knowledge, they will design and make a simple, nutritious, vegetarian soup inspired by Langar. Throughout the unit, children will work collaboratively, make thoughtful choices, and evaluate their finished dish.</a:t>
            </a:r>
          </a:p>
        </p:txBody>
      </p:sp>
      <p:sp>
        <p:nvSpPr>
          <p:cNvPr id="19" name="Rectangle 18">
            <a:extLst>
              <a:ext uri="{FF2B5EF4-FFF2-40B4-BE49-F238E27FC236}">
                <a16:creationId xmlns:a16="http://schemas.microsoft.com/office/drawing/2014/main" id="{0F2F7029-549B-F911-14E2-A1F8AE18DE8F}"/>
              </a:ext>
            </a:extLst>
          </p:cNvPr>
          <p:cNvSpPr/>
          <p:nvPr/>
        </p:nvSpPr>
        <p:spPr>
          <a:xfrm>
            <a:off x="9510710" y="3915739"/>
            <a:ext cx="2090738" cy="316711"/>
          </a:xfrm>
          <a:prstGeom prst="rect">
            <a:avLst/>
          </a:prstGeom>
          <a:solidFill>
            <a:srgbClr val="7030A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b="1" dirty="0">
                <a:solidFill>
                  <a:schemeClr val="bg1"/>
                </a:solidFill>
              </a:rPr>
              <a:t>DT</a:t>
            </a:r>
          </a:p>
        </p:txBody>
      </p:sp>
      <p:sp>
        <p:nvSpPr>
          <p:cNvPr id="20" name="Rectangle: Diagonal Corners Rounded 19">
            <a:extLst>
              <a:ext uri="{FF2B5EF4-FFF2-40B4-BE49-F238E27FC236}">
                <a16:creationId xmlns:a16="http://schemas.microsoft.com/office/drawing/2014/main" id="{5B42F80A-E0A8-C5FF-14B5-800881B68206}"/>
              </a:ext>
            </a:extLst>
          </p:cNvPr>
          <p:cNvSpPr/>
          <p:nvPr/>
        </p:nvSpPr>
        <p:spPr>
          <a:xfrm>
            <a:off x="8863014" y="1973467"/>
            <a:ext cx="3139220" cy="1693984"/>
          </a:xfrm>
          <a:prstGeom prst="round2DiagRect">
            <a:avLst/>
          </a:prstGeom>
          <a:solidFill>
            <a:schemeClr val="bg2">
              <a:lumMod val="90000"/>
            </a:schemeClr>
          </a:solidFill>
          <a:ln>
            <a:noFill/>
          </a:ln>
        </p:spPr>
        <p:style>
          <a:lnRef idx="0">
            <a:scrgbClr r="0" g="0" b="0"/>
          </a:lnRef>
          <a:fillRef idx="0">
            <a:scrgbClr r="0" g="0" b="0"/>
          </a:fillRef>
          <a:effectRef idx="0">
            <a:scrgbClr r="0" g="0" b="0"/>
          </a:effectRef>
          <a:fontRef idx="minor">
            <a:schemeClr val="lt1"/>
          </a:fontRef>
        </p:style>
        <p:txBody>
          <a:bodyPr lIns="91440" tIns="45720" rIns="91440" bIns="45720" rtlCol="0" anchor="ctr"/>
          <a:lstStyle/>
          <a:p>
            <a:r>
              <a:rPr lang="en-GB" sz="1200" dirty="0">
                <a:solidFill>
                  <a:schemeClr val="tx1"/>
                </a:solidFill>
              </a:rPr>
              <a:t>This term, the children will be exploring a wide range of exciting activities in Forest School. In PE, they will be learning about tag rugby, developing new skills and enjoying playing a variety of games together.</a:t>
            </a:r>
            <a:endParaRPr lang="en-GB" sz="1200" dirty="0">
              <a:solidFill>
                <a:schemeClr val="tx1"/>
              </a:solidFill>
              <a:latin typeface="Arial"/>
              <a:cs typeface="Arial"/>
            </a:endParaRPr>
          </a:p>
        </p:txBody>
      </p:sp>
      <p:sp>
        <p:nvSpPr>
          <p:cNvPr id="22" name="Rectangle: Diagonal Corners Rounded 21">
            <a:extLst>
              <a:ext uri="{FF2B5EF4-FFF2-40B4-BE49-F238E27FC236}">
                <a16:creationId xmlns:a16="http://schemas.microsoft.com/office/drawing/2014/main" id="{F30D9A8A-69F1-A0E0-4781-F1788F93C10F}"/>
              </a:ext>
            </a:extLst>
          </p:cNvPr>
          <p:cNvSpPr/>
          <p:nvPr/>
        </p:nvSpPr>
        <p:spPr>
          <a:xfrm>
            <a:off x="4984689" y="1751253"/>
            <a:ext cx="3729771" cy="1515483"/>
          </a:xfrm>
          <a:prstGeom prst="round2DiagRect">
            <a:avLst/>
          </a:prstGeom>
          <a:solidFill>
            <a:schemeClr val="bg2">
              <a:lumMod val="90000"/>
            </a:schemeClr>
          </a:solidFill>
          <a:ln>
            <a:noFill/>
          </a:ln>
        </p:spPr>
        <p:style>
          <a:lnRef idx="0">
            <a:scrgbClr r="0" g="0" b="0"/>
          </a:lnRef>
          <a:fillRef idx="0">
            <a:scrgbClr r="0" g="0" b="0"/>
          </a:fillRef>
          <a:effectRef idx="0">
            <a:scrgbClr r="0" g="0" b="0"/>
          </a:effectRef>
          <a:fontRef idx="minor">
            <a:schemeClr val="lt1"/>
          </a:fontRef>
        </p:style>
        <p:txBody>
          <a:bodyPr lIns="91440" tIns="45720" rIns="91440" bIns="45720" rtlCol="0" anchor="ctr"/>
          <a:lstStyle/>
          <a:p>
            <a:endParaRPr lang="en-GB" sz="1050" dirty="0">
              <a:solidFill>
                <a:schemeClr val="tx1"/>
              </a:solidFill>
              <a:ea typeface="+mn-lt"/>
              <a:cs typeface="+mn-lt"/>
            </a:endParaRPr>
          </a:p>
          <a:p>
            <a:endParaRPr lang="en-GB" sz="1050" dirty="0">
              <a:solidFill>
                <a:schemeClr val="tx1"/>
              </a:solidFill>
              <a:ea typeface="+mn-lt"/>
              <a:cs typeface="+mn-lt"/>
            </a:endParaRPr>
          </a:p>
          <a:p>
            <a:endParaRPr lang="en-GB" sz="1050" dirty="0">
              <a:solidFill>
                <a:schemeClr val="tx1"/>
              </a:solidFill>
              <a:ea typeface="+mn-lt"/>
              <a:cs typeface="+mn-lt"/>
            </a:endParaRPr>
          </a:p>
          <a:p>
            <a:endParaRPr lang="en-GB" sz="1050" dirty="0">
              <a:solidFill>
                <a:schemeClr val="tx1"/>
              </a:solidFill>
              <a:ea typeface="+mn-lt"/>
              <a:cs typeface="+mn-lt"/>
            </a:endParaRPr>
          </a:p>
          <a:p>
            <a:endParaRPr lang="en-GB" sz="1000" dirty="0">
              <a:solidFill>
                <a:schemeClr val="tx1"/>
              </a:solidFill>
              <a:ea typeface="+mn-lt"/>
              <a:cs typeface="+mn-lt"/>
            </a:endParaRPr>
          </a:p>
          <a:p>
            <a:r>
              <a:rPr lang="en-GB" sz="1000" dirty="0">
                <a:solidFill>
                  <a:schemeClr val="tx1"/>
                </a:solidFill>
                <a:ea typeface="+mn-lt"/>
                <a:cs typeface="+mn-lt"/>
              </a:rPr>
              <a:t>This term in RE, children are learning about Sikhism. They will explore key beliefs such as one God, equality and service, the 5 K's and learn about Guru Nanak. The children will study the Gurdwara and its features, understand the importance of Langar, and see how Sikh values of kindness, community and service are lived out in Britain today. We will also have to opportunity to see these things in practice with a visit to a Gurdwara.</a:t>
            </a:r>
            <a:endParaRPr lang="en-US" sz="1000">
              <a:solidFill>
                <a:schemeClr val="tx1"/>
              </a:solidFill>
              <a:ea typeface="Calibri"/>
              <a:cs typeface="Calibri"/>
            </a:endParaRPr>
          </a:p>
          <a:p>
            <a:endParaRPr lang="en-GB" sz="1050" b="1" dirty="0">
              <a:solidFill>
                <a:schemeClr val="tx1"/>
              </a:solidFill>
              <a:latin typeface="Arial"/>
              <a:cs typeface="Arial"/>
            </a:endParaRPr>
          </a:p>
          <a:p>
            <a:endParaRPr lang="en-GB" sz="1050" b="1" dirty="0">
              <a:solidFill>
                <a:schemeClr val="tx1"/>
              </a:solidFill>
              <a:latin typeface="Arial"/>
              <a:cs typeface="Arial"/>
            </a:endParaRPr>
          </a:p>
          <a:p>
            <a:endParaRPr lang="en-GB" sz="1050" b="1" dirty="0">
              <a:solidFill>
                <a:schemeClr val="tx1"/>
              </a:solidFill>
              <a:latin typeface="Arial"/>
              <a:cs typeface="Arial"/>
            </a:endParaRPr>
          </a:p>
        </p:txBody>
      </p:sp>
      <p:sp>
        <p:nvSpPr>
          <p:cNvPr id="23" name="Rectangle 22">
            <a:extLst>
              <a:ext uri="{FF2B5EF4-FFF2-40B4-BE49-F238E27FC236}">
                <a16:creationId xmlns:a16="http://schemas.microsoft.com/office/drawing/2014/main" id="{3CC30CFC-ADDB-C485-40B7-A6AF3B986D59}"/>
              </a:ext>
            </a:extLst>
          </p:cNvPr>
          <p:cNvSpPr/>
          <p:nvPr/>
        </p:nvSpPr>
        <p:spPr>
          <a:xfrm>
            <a:off x="9393479" y="1963980"/>
            <a:ext cx="2085975" cy="333375"/>
          </a:xfrm>
          <a:prstGeom prst="rect">
            <a:avLst/>
          </a:prstGeom>
          <a:solidFill>
            <a:srgbClr val="7030A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b="1">
                <a:solidFill>
                  <a:schemeClr val="bg1"/>
                </a:solidFill>
              </a:rPr>
              <a:t>PE</a:t>
            </a:r>
          </a:p>
        </p:txBody>
      </p:sp>
      <p:sp>
        <p:nvSpPr>
          <p:cNvPr id="24" name="Rectangle 23">
            <a:extLst>
              <a:ext uri="{FF2B5EF4-FFF2-40B4-BE49-F238E27FC236}">
                <a16:creationId xmlns:a16="http://schemas.microsoft.com/office/drawing/2014/main" id="{98353ED2-1C25-FE9C-2D08-36DB920379AD}"/>
              </a:ext>
            </a:extLst>
          </p:cNvPr>
          <p:cNvSpPr/>
          <p:nvPr/>
        </p:nvSpPr>
        <p:spPr>
          <a:xfrm>
            <a:off x="5646857" y="1737252"/>
            <a:ext cx="2581277" cy="333376"/>
          </a:xfrm>
          <a:prstGeom prst="rect">
            <a:avLst/>
          </a:prstGeom>
          <a:solidFill>
            <a:srgbClr val="7030A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b="1">
                <a:solidFill>
                  <a:schemeClr val="bg1"/>
                </a:solidFill>
              </a:rPr>
              <a:t>RE</a:t>
            </a:r>
          </a:p>
        </p:txBody>
      </p:sp>
      <p:sp>
        <p:nvSpPr>
          <p:cNvPr id="30" name="Rectangle: Diagonal Corners Rounded 29">
            <a:extLst>
              <a:ext uri="{FF2B5EF4-FFF2-40B4-BE49-F238E27FC236}">
                <a16:creationId xmlns:a16="http://schemas.microsoft.com/office/drawing/2014/main" id="{97B4F6AC-50E4-856F-9F30-0DA7A9240CE7}"/>
              </a:ext>
            </a:extLst>
          </p:cNvPr>
          <p:cNvSpPr/>
          <p:nvPr/>
        </p:nvSpPr>
        <p:spPr>
          <a:xfrm>
            <a:off x="8884479" y="178777"/>
            <a:ext cx="3139220" cy="1576754"/>
          </a:xfrm>
          <a:prstGeom prst="round2DiagRect">
            <a:avLst/>
          </a:prstGeom>
          <a:solidFill>
            <a:schemeClr val="bg2">
              <a:lumMod val="90000"/>
            </a:schemeClr>
          </a:solidFill>
          <a:ln>
            <a:noFill/>
          </a:ln>
        </p:spPr>
        <p:style>
          <a:lnRef idx="0">
            <a:scrgbClr r="0" g="0" b="0"/>
          </a:lnRef>
          <a:fillRef idx="0">
            <a:scrgbClr r="0" g="0" b="0"/>
          </a:fillRef>
          <a:effectRef idx="0">
            <a:scrgbClr r="0" g="0" b="0"/>
          </a:effectRef>
          <a:fontRef idx="minor">
            <a:schemeClr val="lt1"/>
          </a:fontRef>
        </p:style>
        <p:txBody>
          <a:bodyPr lIns="91440" tIns="45720" rIns="91440" bIns="45720" rtlCol="0" anchor="ctr"/>
          <a:lstStyle/>
          <a:p>
            <a:pPr algn="ctr"/>
            <a:r>
              <a:rPr lang="en-GB" sz="1050" dirty="0">
                <a:solidFill>
                  <a:schemeClr val="tx1"/>
                </a:solidFill>
                <a:latin typeface="Arial"/>
                <a:cs typeface="Arial"/>
              </a:rPr>
              <a:t>In Computing this term, we are using Microsoft Sway to create our own websites. We will be also be using search engines and discussing online safety. </a:t>
            </a:r>
          </a:p>
        </p:txBody>
      </p:sp>
      <p:sp>
        <p:nvSpPr>
          <p:cNvPr id="31" name="Rectangle 30">
            <a:extLst>
              <a:ext uri="{FF2B5EF4-FFF2-40B4-BE49-F238E27FC236}">
                <a16:creationId xmlns:a16="http://schemas.microsoft.com/office/drawing/2014/main" id="{E5DEC944-C44A-1F8B-6657-3631F2ECE88B}"/>
              </a:ext>
            </a:extLst>
          </p:cNvPr>
          <p:cNvSpPr/>
          <p:nvPr/>
        </p:nvSpPr>
        <p:spPr>
          <a:xfrm>
            <a:off x="9381757" y="83527"/>
            <a:ext cx="2085975" cy="333375"/>
          </a:xfrm>
          <a:prstGeom prst="rect">
            <a:avLst/>
          </a:prstGeom>
          <a:solidFill>
            <a:srgbClr val="7030A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b="1">
                <a:solidFill>
                  <a:schemeClr val="bg1"/>
                </a:solidFill>
              </a:rPr>
              <a:t>Computing</a:t>
            </a:r>
          </a:p>
        </p:txBody>
      </p:sp>
      <p:sp>
        <p:nvSpPr>
          <p:cNvPr id="26" name="Rectangle: Diagonal Corners Rounded 25">
            <a:extLst>
              <a:ext uri="{FF2B5EF4-FFF2-40B4-BE49-F238E27FC236}">
                <a16:creationId xmlns:a16="http://schemas.microsoft.com/office/drawing/2014/main" id="{368BB25E-4440-AE0C-8326-4F5D63A69D5D}"/>
              </a:ext>
            </a:extLst>
          </p:cNvPr>
          <p:cNvSpPr/>
          <p:nvPr/>
        </p:nvSpPr>
        <p:spPr>
          <a:xfrm>
            <a:off x="205438" y="1738806"/>
            <a:ext cx="4594712" cy="1515483"/>
          </a:xfrm>
          <a:prstGeom prst="round2DiagRect">
            <a:avLst/>
          </a:prstGeom>
          <a:solidFill>
            <a:schemeClr val="bg2">
              <a:lumMod val="90000"/>
            </a:schemeClr>
          </a:solidFill>
          <a:ln>
            <a:noFill/>
          </a:ln>
        </p:spPr>
        <p:style>
          <a:lnRef idx="0">
            <a:scrgbClr r="0" g="0" b="0"/>
          </a:lnRef>
          <a:fillRef idx="0">
            <a:scrgbClr r="0" g="0" b="0"/>
          </a:fillRef>
          <a:effectRef idx="0">
            <a:scrgbClr r="0" g="0" b="0"/>
          </a:effectRef>
          <a:fontRef idx="minor">
            <a:schemeClr val="lt1"/>
          </a:fontRef>
        </p:style>
        <p:txBody>
          <a:bodyPr lIns="91440" tIns="45720" rIns="91440" bIns="45720" rtlCol="0" anchor="ctr"/>
          <a:lstStyle/>
          <a:p>
            <a:pPr algn="ctr"/>
            <a:endParaRPr lang="en-GB" sz="1200" dirty="0">
              <a:solidFill>
                <a:schemeClr val="tx1"/>
              </a:solidFill>
              <a:ea typeface="+mn-lt"/>
              <a:cs typeface="+mn-lt"/>
            </a:endParaRPr>
          </a:p>
          <a:p>
            <a:pPr algn="ctr"/>
            <a:endParaRPr lang="en-GB" sz="1200" dirty="0">
              <a:solidFill>
                <a:schemeClr val="tx1"/>
              </a:solidFill>
              <a:ea typeface="+mn-lt"/>
              <a:cs typeface="+mn-lt"/>
            </a:endParaRPr>
          </a:p>
          <a:p>
            <a:pPr algn="ctr"/>
            <a:endParaRPr lang="en-GB" sz="1200" dirty="0">
              <a:solidFill>
                <a:schemeClr val="tx1"/>
              </a:solidFill>
              <a:ea typeface="+mn-lt"/>
              <a:cs typeface="+mn-lt"/>
            </a:endParaRPr>
          </a:p>
          <a:p>
            <a:pPr algn="ctr"/>
            <a:endParaRPr lang="en-GB" sz="1200" dirty="0">
              <a:solidFill>
                <a:schemeClr val="tx1"/>
              </a:solidFill>
              <a:ea typeface="+mn-lt"/>
              <a:cs typeface="+mn-lt"/>
            </a:endParaRPr>
          </a:p>
          <a:p>
            <a:pPr algn="ctr"/>
            <a:r>
              <a:rPr lang="en-GB" sz="1200" dirty="0">
                <a:solidFill>
                  <a:schemeClr val="tx1"/>
                </a:solidFill>
                <a:ea typeface="+mn-lt"/>
                <a:cs typeface="+mn-lt"/>
              </a:rPr>
              <a:t>In History this term we will be studying Ancient Egypt.  During this unit children will learn about Ancient Egypt through studying artefacts; learn about Egyptian beliefs about life after death; children will also learn about mummification and have a chance to explore the process when mummifying an orange! Our class will also explore the significance of hieroglyphs and learn about Egyptian gods, pharaohs and the River Nile. </a:t>
            </a:r>
            <a:endParaRPr lang="en-GB" dirty="0">
              <a:solidFill>
                <a:schemeClr val="tx1"/>
              </a:solidFill>
              <a:ea typeface="Calibri"/>
              <a:cs typeface="Calibri"/>
            </a:endParaRPr>
          </a:p>
          <a:p>
            <a:pPr algn="ctr"/>
            <a:endParaRPr lang="en-GB" sz="1100" dirty="0">
              <a:solidFill>
                <a:schemeClr val="tx1"/>
              </a:solidFill>
              <a:latin typeface="Arial"/>
              <a:ea typeface="+mn-lt"/>
              <a:cs typeface="+mn-lt"/>
            </a:endParaRPr>
          </a:p>
          <a:p>
            <a:pPr algn="ctr"/>
            <a:r>
              <a:rPr lang="en-GB" sz="1100" dirty="0">
                <a:solidFill>
                  <a:schemeClr val="tx1"/>
                </a:solidFill>
                <a:latin typeface="Arial"/>
                <a:ea typeface="+mn-lt"/>
                <a:cs typeface="+mn-lt"/>
              </a:rPr>
              <a:t>.</a:t>
            </a:r>
          </a:p>
          <a:p>
            <a:pPr algn="ctr"/>
            <a:endParaRPr lang="en-US" sz="1050" dirty="0">
              <a:solidFill>
                <a:schemeClr val="tx1"/>
              </a:solidFill>
              <a:ea typeface="Calibri"/>
              <a:cs typeface="Calibri"/>
            </a:endParaRPr>
          </a:p>
        </p:txBody>
      </p:sp>
      <p:sp>
        <p:nvSpPr>
          <p:cNvPr id="27" name="Rectangle 26">
            <a:extLst>
              <a:ext uri="{FF2B5EF4-FFF2-40B4-BE49-F238E27FC236}">
                <a16:creationId xmlns:a16="http://schemas.microsoft.com/office/drawing/2014/main" id="{FA9D38DD-9331-F4F7-D3B6-42BF4AE5492E}"/>
              </a:ext>
            </a:extLst>
          </p:cNvPr>
          <p:cNvSpPr/>
          <p:nvPr/>
        </p:nvSpPr>
        <p:spPr>
          <a:xfrm>
            <a:off x="1364015" y="1629679"/>
            <a:ext cx="2476502" cy="335524"/>
          </a:xfrm>
          <a:prstGeom prst="rect">
            <a:avLst/>
          </a:prstGeom>
          <a:solidFill>
            <a:srgbClr val="7030A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b="1" dirty="0">
                <a:solidFill>
                  <a:schemeClr val="bg1"/>
                </a:solidFill>
              </a:rPr>
              <a:t> History  </a:t>
            </a:r>
          </a:p>
        </p:txBody>
      </p:sp>
      <p:sp>
        <p:nvSpPr>
          <p:cNvPr id="2" name="Rectangle 1">
            <a:extLst>
              <a:ext uri="{FF2B5EF4-FFF2-40B4-BE49-F238E27FC236}">
                <a16:creationId xmlns:a16="http://schemas.microsoft.com/office/drawing/2014/main" id="{D548FC76-6CC1-D8F3-7E11-383ED30346CA}"/>
              </a:ext>
            </a:extLst>
          </p:cNvPr>
          <p:cNvSpPr/>
          <p:nvPr/>
        </p:nvSpPr>
        <p:spPr>
          <a:xfrm>
            <a:off x="5517903" y="83527"/>
            <a:ext cx="2581277" cy="333376"/>
          </a:xfrm>
          <a:prstGeom prst="rect">
            <a:avLst/>
          </a:prstGeom>
          <a:solidFill>
            <a:srgbClr val="7030A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b="1">
                <a:solidFill>
                  <a:schemeClr val="bg1"/>
                </a:solidFill>
              </a:rPr>
              <a:t>PHSE</a:t>
            </a:r>
          </a:p>
        </p:txBody>
      </p:sp>
      <p:sp>
        <p:nvSpPr>
          <p:cNvPr id="3" name="TextBox 2">
            <a:extLst>
              <a:ext uri="{FF2B5EF4-FFF2-40B4-BE49-F238E27FC236}">
                <a16:creationId xmlns:a16="http://schemas.microsoft.com/office/drawing/2014/main" id="{1E79A5EF-F68E-57B3-CD4B-95C38D2CF9A0}"/>
              </a:ext>
            </a:extLst>
          </p:cNvPr>
          <p:cNvSpPr txBox="1"/>
          <p:nvPr/>
        </p:nvSpPr>
        <p:spPr>
          <a:xfrm>
            <a:off x="364575" y="4091345"/>
            <a:ext cx="2217744" cy="2292935"/>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sz="1100" dirty="0"/>
              <a:t>In English, children are developing as confident storytellers with our new model text ‘Zelda and the rain cat’. We start by creating spooky artwork and exploring a powerful story opening. Through drama, text maps, games and discussion, we will learn story structure, build atmosphere, tension and suspense, and practise rich vocabulary and sentence patterns. This will enable the  children to plan, innovate and write narratives with confidence.</a:t>
            </a:r>
            <a:endParaRPr lang="en-US" sz="1400" dirty="0">
              <a:ea typeface="Calibri" panose="020F0502020204030204"/>
              <a:cs typeface="Calibri" panose="020F0502020204030204"/>
            </a:endParaRPr>
          </a:p>
        </p:txBody>
      </p:sp>
      <p:sp>
        <p:nvSpPr>
          <p:cNvPr id="5" name="TextBox 4">
            <a:extLst>
              <a:ext uri="{FF2B5EF4-FFF2-40B4-BE49-F238E27FC236}">
                <a16:creationId xmlns:a16="http://schemas.microsoft.com/office/drawing/2014/main" id="{1B513C68-9346-BFAB-7FE2-E1C19EB4C9A9}"/>
              </a:ext>
            </a:extLst>
          </p:cNvPr>
          <p:cNvSpPr txBox="1"/>
          <p:nvPr/>
        </p:nvSpPr>
        <p:spPr>
          <a:xfrm>
            <a:off x="3242612" y="3919733"/>
            <a:ext cx="2295164" cy="2462213"/>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sz="1400" dirty="0">
                <a:ea typeface="+mn-lt"/>
                <a:cs typeface="+mn-lt"/>
              </a:rPr>
              <a:t>This term in maths, Year 2 will be focusing on mass, temperature and pictograms, developing their skills in measuring, comparing and interpreting data. Year 3 will be focusing on mass and volume, building their understanding of measuring and comparing different quantities.</a:t>
            </a:r>
            <a:endParaRPr lang="en-US" sz="1400" dirty="0">
              <a:ea typeface="Calibri"/>
              <a:cs typeface="Calibri"/>
            </a:endParaRPr>
          </a:p>
        </p:txBody>
      </p:sp>
    </p:spTree>
    <p:extLst>
      <p:ext uri="{BB962C8B-B14F-4D97-AF65-F5344CB8AC3E}">
        <p14:creationId xmlns:p14="http://schemas.microsoft.com/office/powerpoint/2010/main" val="1371105850"/>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79A49A6EC72FB3458CB853956A284F0B" ma:contentTypeVersion="20" ma:contentTypeDescription="Create a new document." ma:contentTypeScope="" ma:versionID="2953cfcf5fbfd562b987fa257750e133">
  <xsd:schema xmlns:xsd="http://www.w3.org/2001/XMLSchema" xmlns:xs="http://www.w3.org/2001/XMLSchema" xmlns:p="http://schemas.microsoft.com/office/2006/metadata/properties" xmlns:ns1="http://schemas.microsoft.com/sharepoint/v3" xmlns:ns2="1cc60a1c-d6c3-417b-b7a2-c7f588eb9d36" xmlns:ns3="dab3547d-fd9d-40a3-bcb8-a4bdffa3ee62" targetNamespace="http://schemas.microsoft.com/office/2006/metadata/properties" ma:root="true" ma:fieldsID="8dbd6abb2b48ee68fa60ce9784c6b0d1" ns1:_="" ns2:_="" ns3:_="">
    <xsd:import namespace="http://schemas.microsoft.com/sharepoint/v3"/>
    <xsd:import namespace="1cc60a1c-d6c3-417b-b7a2-c7f588eb9d36"/>
    <xsd:import namespace="dab3547d-fd9d-40a3-bcb8-a4bdffa3ee62"/>
    <xsd:element name="properties">
      <xsd:complexType>
        <xsd:sequence>
          <xsd:element name="documentManagement">
            <xsd:complexType>
              <xsd:all>
                <xsd:element ref="ns2:MediaServiceMetadata" minOccurs="0"/>
                <xsd:element ref="ns2:MediaServiceFastMetadata" minOccurs="0"/>
                <xsd:element ref="ns2:MediaServiceAutoTags" minOccurs="0"/>
                <xsd:element ref="ns2:MediaServiceOCR" minOccurs="0"/>
                <xsd:element ref="ns2:MediaServiceGenerationTime" minOccurs="0"/>
                <xsd:element ref="ns2:MediaServiceEventHashCode" minOccurs="0"/>
                <xsd:element ref="ns2:MediaServiceDateTaken" minOccurs="0"/>
                <xsd:element ref="ns2:MediaServiceLocation" minOccurs="0"/>
                <xsd:element ref="ns2:MediaServiceAutoKeyPoints" minOccurs="0"/>
                <xsd:element ref="ns2:MediaServiceKeyPoints" minOccurs="0"/>
                <xsd:element ref="ns3:SharedWithUsers" minOccurs="0"/>
                <xsd:element ref="ns3:SharedWithDetails" minOccurs="0"/>
                <xsd:element ref="ns1:_ip_UnifiedCompliancePolicyProperties" minOccurs="0"/>
                <xsd:element ref="ns1:_ip_UnifiedCompliancePolicyUIAction" minOccurs="0"/>
                <xsd:element ref="ns2:MediaLengthInSeconds" minOccurs="0"/>
                <xsd:element ref="ns2:lcf76f155ced4ddcb4097134ff3c332f" minOccurs="0"/>
                <xsd:element ref="ns3:TaxCatchAll" minOccurs="0"/>
                <xsd:element ref="ns2:MediaServiceObjectDetectorVersions" minOccurs="0"/>
                <xsd:element ref="ns2:MediaServiceSearchPropertie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http://schemas.microsoft.com/sharepoint/v3" elementFormDefault="qualified">
    <xsd:import namespace="http://schemas.microsoft.com/office/2006/documentManagement/types"/>
    <xsd:import namespace="http://schemas.microsoft.com/office/infopath/2007/PartnerControls"/>
    <xsd:element name="_ip_UnifiedCompliancePolicyProperties" ma:index="20" nillable="true" ma:displayName="Unified Compliance Policy Properties" ma:hidden="true" ma:internalName="_ip_UnifiedCompliancePolicyProperties">
      <xsd:simpleType>
        <xsd:restriction base="dms:Note"/>
      </xsd:simpleType>
    </xsd:element>
    <xsd:element name="_ip_UnifiedCompliancePolicyUIAction" ma:index="21" nillable="true" ma:displayName="Unified Compliance Policy UI Action" ma:hidden="true" ma:internalName="_ip_UnifiedCompliancePolicyUIAction">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1cc60a1c-d6c3-417b-b7a2-c7f588eb9d36"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Tags" ma:index="10" nillable="true" ma:displayName="Tags" ma:internalName="MediaServiceAutoTags" ma:readOnly="true">
      <xsd:simpleType>
        <xsd:restriction base="dms:Text"/>
      </xsd:simpleType>
    </xsd:element>
    <xsd:element name="MediaServiceOCR" ma:index="11" nillable="true" ma:displayName="Extracted Text" ma:internalName="MediaServiceOCR" ma:readOnly="true">
      <xsd:simpleType>
        <xsd:restriction base="dms:Note">
          <xsd:maxLength value="255"/>
        </xsd:restriction>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ServiceDateTaken" ma:index="14" nillable="true" ma:displayName="MediaServiceDateTaken" ma:hidden="true" ma:internalName="MediaServiceDateTaken" ma:readOnly="true">
      <xsd:simpleType>
        <xsd:restriction base="dms:Text"/>
      </xsd:simpleType>
    </xsd:element>
    <xsd:element name="MediaServiceLocation" ma:index="15" nillable="true" ma:displayName="Location" ma:internalName="MediaServiceLocation" ma:readOnly="true">
      <xsd:simpleType>
        <xsd:restriction base="dms:Text"/>
      </xsd:simpleType>
    </xsd:element>
    <xsd:element name="MediaServiceAutoKeyPoints" ma:index="16" nillable="true" ma:displayName="MediaServiceAutoKeyPoints" ma:hidden="true" ma:internalName="MediaServiceAutoKeyPoints" ma:readOnly="true">
      <xsd:simpleType>
        <xsd:restriction base="dms:Note"/>
      </xsd:simpleType>
    </xsd:element>
    <xsd:element name="MediaServiceKeyPoints" ma:index="17" nillable="true" ma:displayName="KeyPoints" ma:internalName="MediaServiceKeyPoints" ma:readOnly="true">
      <xsd:simpleType>
        <xsd:restriction base="dms:Note">
          <xsd:maxLength value="255"/>
        </xsd:restriction>
      </xsd:simpleType>
    </xsd:element>
    <xsd:element name="MediaLengthInSeconds" ma:index="22" nillable="true" ma:displayName="Length (seconds)" ma:internalName="MediaLengthInSeconds" ma:readOnly="true">
      <xsd:simpleType>
        <xsd:restriction base="dms:Unknown"/>
      </xsd:simpleType>
    </xsd:element>
    <xsd:element name="lcf76f155ced4ddcb4097134ff3c332f" ma:index="24" nillable="true" ma:taxonomy="true" ma:internalName="lcf76f155ced4ddcb4097134ff3c332f" ma:taxonomyFieldName="MediaServiceImageTags" ma:displayName="Image Tags" ma:readOnly="false" ma:fieldId="{5cf76f15-5ced-4ddc-b409-7134ff3c332f}" ma:taxonomyMulti="true" ma:sspId="03c62532-5405-4234-8b1a-bb2652944c8a" ma:termSetId="09814cd3-568e-fe90-9814-8d621ff8fb84" ma:anchorId="fba54fb3-c3e1-fe81-a776-ca4b69148c4d" ma:open="true" ma:isKeyword="false">
      <xsd:complexType>
        <xsd:sequence>
          <xsd:element ref="pc:Terms" minOccurs="0" maxOccurs="1"/>
        </xsd:sequence>
      </xsd:complexType>
    </xsd:element>
    <xsd:element name="MediaServiceObjectDetectorVersions" ma:index="26" nillable="true" ma:displayName="MediaServiceObjectDetectorVersions" ma:description="" ma:hidden="true" ma:indexed="true" ma:internalName="MediaServiceObjectDetectorVersions" ma:readOnly="true">
      <xsd:simpleType>
        <xsd:restriction base="dms:Text"/>
      </xsd:simpleType>
    </xsd:element>
    <xsd:element name="MediaServiceSearchProperties" ma:index="27" nillable="true" ma:displayName="MediaServiceSearchProperties" ma:hidden="true" ma:internalName="MediaServiceSearchProperties"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dab3547d-fd9d-40a3-bcb8-a4bdffa3ee62" elementFormDefault="qualified">
    <xsd:import namespace="http://schemas.microsoft.com/office/2006/documentManagement/types"/>
    <xsd:import namespace="http://schemas.microsoft.com/office/infopath/2007/PartnerControls"/>
    <xsd:element name="SharedWithUsers" ma:index="18"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9" nillable="true" ma:displayName="Shared With Details" ma:internalName="SharedWithDetails" ma:readOnly="true">
      <xsd:simpleType>
        <xsd:restriction base="dms:Note">
          <xsd:maxLength value="255"/>
        </xsd:restriction>
      </xsd:simpleType>
    </xsd:element>
    <xsd:element name="TaxCatchAll" ma:index="25" nillable="true" ma:displayName="Taxonomy Catch All Column" ma:hidden="true" ma:list="{527d5766-7d13-4251-82d4-520b469f5ef6}" ma:internalName="TaxCatchAll" ma:showField="CatchAllData" ma:web="dab3547d-fd9d-40a3-bcb8-a4bdffa3ee62">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p:properties xmlns:p="http://schemas.microsoft.com/office/2006/metadata/properties" xmlns:xsi="http://www.w3.org/2001/XMLSchema-instance" xmlns:pc="http://schemas.microsoft.com/office/infopath/2007/PartnerControls">
  <documentManagement>
    <_ip_UnifiedCompliancePolicyUIAction xmlns="http://schemas.microsoft.com/sharepoint/v3" xsi:nil="true"/>
    <_ip_UnifiedCompliancePolicyProperties xmlns="http://schemas.microsoft.com/sharepoint/v3" xsi:nil="true"/>
    <TaxCatchAll xmlns="dab3547d-fd9d-40a3-bcb8-a4bdffa3ee62" xsi:nil="true"/>
    <lcf76f155ced4ddcb4097134ff3c332f xmlns="1cc60a1c-d6c3-417b-b7a2-c7f588eb9d36">
      <Terms xmlns="http://schemas.microsoft.com/office/infopath/2007/PartnerControls"/>
    </lcf76f155ced4ddcb4097134ff3c332f>
  </documentManagement>
</p:properties>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BFE03262-D880-4E56-89AC-4B79A84D83F3}">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http://schemas.microsoft.com/sharepoint/v3"/>
    <ds:schemaRef ds:uri="1cc60a1c-d6c3-417b-b7a2-c7f588eb9d36"/>
    <ds:schemaRef ds:uri="dab3547d-fd9d-40a3-bcb8-a4bdffa3ee62"/>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F571EF77-ED56-4062-93C2-BCD33C75931A}">
  <ds:schemaRefs>
    <ds:schemaRef ds:uri="http://schemas.microsoft.com/office/2006/documentManagement/types"/>
    <ds:schemaRef ds:uri="1cc60a1c-d6c3-417b-b7a2-c7f588eb9d36"/>
    <ds:schemaRef ds:uri="http://schemas.microsoft.com/sharepoint/v3"/>
    <ds:schemaRef ds:uri="http://purl.org/dc/terms/"/>
    <ds:schemaRef ds:uri="http://purl.org/dc/elements/1.1/"/>
    <ds:schemaRef ds:uri="http://www.w3.org/XML/1998/namespace"/>
    <ds:schemaRef ds:uri="dab3547d-fd9d-40a3-bcb8-a4bdffa3ee62"/>
    <ds:schemaRef ds:uri="http://schemas.microsoft.com/office/infopath/2007/PartnerControls"/>
    <ds:schemaRef ds:uri="http://schemas.openxmlformats.org/package/2006/metadata/core-properties"/>
    <ds:schemaRef ds:uri="http://schemas.microsoft.com/office/2006/metadata/properties"/>
    <ds:schemaRef ds:uri="http://purl.org/dc/dcmitype/"/>
  </ds:schemaRefs>
</ds:datastoreItem>
</file>

<file path=customXml/itemProps3.xml><?xml version="1.0" encoding="utf-8"?>
<ds:datastoreItem xmlns:ds="http://schemas.openxmlformats.org/officeDocument/2006/customXml" ds:itemID="{65C0593F-AA77-42C1-975A-D69ACB6CD25F}">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otalTime>31</TotalTime>
  <Words>1171</Words>
  <Application>Microsoft Office PowerPoint</Application>
  <PresentationFormat>Widescreen</PresentationFormat>
  <Paragraphs>73</Paragraphs>
  <Slides>2</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2</vt:i4>
      </vt:variant>
    </vt:vector>
  </HeadingPairs>
  <TitlesOfParts>
    <vt:vector size="7" baseType="lpstr">
      <vt:lpstr>Arial</vt:lpstr>
      <vt:lpstr>Calibri</vt:lpstr>
      <vt:lpstr>Calibri Light</vt:lpstr>
      <vt:lpstr>Segoe UI</vt:lpstr>
      <vt:lpstr>Office Theme</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Sharon Townsend</dc:creator>
  <cp:lastModifiedBy>Lucy Bruton</cp:lastModifiedBy>
  <cp:revision>212</cp:revision>
  <cp:lastPrinted>2020-11-25T15:10:56Z</cp:lastPrinted>
  <dcterms:created xsi:type="dcterms:W3CDTF">2020-11-25T13:20:46Z</dcterms:created>
  <dcterms:modified xsi:type="dcterms:W3CDTF">2026-01-13T12:55:48Z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0x01010079A49A6EC72FB3458CB853956A284F0B</vt:lpwstr>
  </property>
  <property fmtid="{D5CDD505-2E9C-101B-9397-08002B2CF9AE}" pid="3" name="MediaServiceImageTags">
    <vt:lpwstr/>
  </property>
</Properties>
</file>