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7"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26CAB4-C581-4869-BF15-9956CD0D7C22}" v="26" dt="2024-09-05T11:41:19.622"/>
    <p1510:client id="{E962701A-32A7-8A01-A011-860E5C169B94}" v="5" dt="2024-09-05T15:14:06.2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54F21AE-6A61-4B01-91CE-D0104B274CB9}" type="datetimeFigureOut">
              <a:rPr lang="en-GB" smtClean="0"/>
              <a:t>06/09/2024</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6F15C5E-D83E-4C26-A4BF-45FEAB11887C}" type="slidenum">
              <a:rPr lang="en-GB" smtClean="0"/>
              <a:t>‹#›</a:t>
            </a:fld>
            <a:endParaRPr lang="en-GB" dirty="0"/>
          </a:p>
        </p:txBody>
      </p:sp>
    </p:spTree>
    <p:extLst>
      <p:ext uri="{BB962C8B-B14F-4D97-AF65-F5344CB8AC3E}">
        <p14:creationId xmlns:p14="http://schemas.microsoft.com/office/powerpoint/2010/main" val="23527345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F15C5E-D83E-4C26-A4BF-45FEAB11887C}" type="slidenum">
              <a:rPr lang="en-GB" smtClean="0"/>
              <a:t>1</a:t>
            </a:fld>
            <a:endParaRPr lang="en-GB" dirty="0"/>
          </a:p>
        </p:txBody>
      </p:sp>
    </p:spTree>
    <p:extLst>
      <p:ext uri="{BB962C8B-B14F-4D97-AF65-F5344CB8AC3E}">
        <p14:creationId xmlns:p14="http://schemas.microsoft.com/office/powerpoint/2010/main" val="1581216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06/09/2024</a:t>
            </a:fld>
            <a:endParaRPr lang="en-GB" dirty="0"/>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dirty="0"/>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886779" y="54428"/>
            <a:ext cx="3771446" cy="309972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400" dirty="0">
              <a:solidFill>
                <a:schemeClr val="tx1"/>
              </a:solidFill>
              <a:latin typeface="Arial"/>
              <a:ea typeface="+mn-lt"/>
              <a:cs typeface="Arial"/>
            </a:endParaRPr>
          </a:p>
          <a:p>
            <a:endParaRPr lang="en-GB" sz="1400" dirty="0">
              <a:solidFill>
                <a:schemeClr val="tx1"/>
              </a:solidFill>
              <a:latin typeface="Arial"/>
              <a:ea typeface="+mn-lt"/>
              <a:cs typeface="Arial"/>
            </a:endParaRPr>
          </a:p>
          <a:p>
            <a:endParaRPr lang="en-GB" sz="1400" dirty="0">
              <a:solidFill>
                <a:schemeClr val="tx1"/>
              </a:solidFill>
              <a:latin typeface="Arial"/>
              <a:ea typeface="+mn-lt"/>
              <a:cs typeface="Arial"/>
            </a:endParaRPr>
          </a:p>
          <a:p>
            <a:endParaRPr lang="en-GB" sz="1400" dirty="0">
              <a:solidFill>
                <a:schemeClr val="tx1"/>
              </a:solidFill>
              <a:latin typeface="Arial"/>
              <a:ea typeface="+mn-lt"/>
              <a:cs typeface="Arial"/>
            </a:endParaRPr>
          </a:p>
          <a:p>
            <a:endParaRPr lang="en-GB" sz="1400" dirty="0">
              <a:solidFill>
                <a:schemeClr val="tx1"/>
              </a:solidFill>
              <a:latin typeface="Arial"/>
              <a:ea typeface="+mn-lt"/>
              <a:cs typeface="Arial"/>
            </a:endParaRPr>
          </a:p>
          <a:p>
            <a:r>
              <a:rPr lang="en-GB" sz="1400" dirty="0">
                <a:solidFill>
                  <a:schemeClr val="tx1"/>
                </a:solidFill>
                <a:latin typeface="Arial"/>
                <a:ea typeface="+mn-lt"/>
                <a:cs typeface="Arial"/>
              </a:rPr>
              <a:t>The main aim for the first few weeks is for the children to feel happy and settled into school. </a:t>
            </a:r>
          </a:p>
          <a:p>
            <a:endParaRPr lang="en-GB" sz="1400" dirty="0">
              <a:solidFill>
                <a:schemeClr val="tx1"/>
              </a:solidFill>
              <a:latin typeface="Arial"/>
              <a:ea typeface="+mn-lt"/>
              <a:cs typeface="Arial"/>
            </a:endParaRPr>
          </a:p>
          <a:p>
            <a:r>
              <a:rPr lang="en-GB" sz="1400" dirty="0">
                <a:solidFill>
                  <a:schemeClr val="tx1"/>
                </a:solidFill>
                <a:latin typeface="Arial"/>
                <a:ea typeface="+mn-lt"/>
                <a:cs typeface="Arial"/>
              </a:rPr>
              <a:t>Following on from that, the children will explore the ‘zones of regulation’. Children will begin to learn how to name and recognise the emotions they feel and learn strategies to deal with strong emotions. </a:t>
            </a:r>
            <a:endParaRPr lang="en-GB" sz="1400" dirty="0">
              <a:solidFill>
                <a:schemeClr val="tx1"/>
              </a:solidFill>
              <a:ea typeface="Calibri"/>
              <a:cs typeface="Calibri"/>
            </a:endParaRPr>
          </a:p>
          <a:p>
            <a:endParaRPr lang="en-GB" sz="1050" dirty="0">
              <a:solidFill>
                <a:schemeClr val="tx1"/>
              </a:solidFill>
              <a:latin typeface="Arial"/>
              <a:ea typeface="+mn-lt"/>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259896" y="190500"/>
            <a:ext cx="4235905"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GB" b="1" dirty="0">
              <a:solidFill>
                <a:schemeClr val="bg1"/>
              </a:solidFill>
            </a:endParaRPr>
          </a:p>
          <a:p>
            <a:pPr algn="ctr"/>
            <a:r>
              <a:rPr lang="en-GB" sz="1600" b="1" dirty="0">
                <a:solidFill>
                  <a:schemeClr val="bg1"/>
                </a:solidFill>
              </a:rPr>
              <a:t>EYFS</a:t>
            </a:r>
            <a:endParaRPr lang="en-GB" sz="1600" dirty="0">
              <a:solidFill>
                <a:schemeClr val="bg1"/>
              </a:solidFill>
            </a:endParaRPr>
          </a:p>
          <a:p>
            <a:pPr algn="ctr"/>
            <a:r>
              <a:rPr lang="en-GB" sz="1600" b="1" dirty="0">
                <a:solidFill>
                  <a:schemeClr val="bg1"/>
                </a:solidFill>
              </a:rPr>
              <a:t>Autumn Term 1, 2024</a:t>
            </a:r>
          </a:p>
          <a:p>
            <a:pPr algn="ctr"/>
            <a:r>
              <a:rPr lang="en-GB" sz="1600" b="1" dirty="0">
                <a:solidFill>
                  <a:schemeClr val="bg1"/>
                </a:solidFill>
                <a:cs typeface="Calibri"/>
              </a:rPr>
              <a:t>In the dark, dark woods.</a:t>
            </a:r>
          </a:p>
          <a:p>
            <a:pPr algn="ctr"/>
            <a:endParaRPr lang="en-GB" b="1" dirty="0">
              <a:solidFill>
                <a:schemeClr val="bg1"/>
              </a:solidFill>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452" y="274170"/>
            <a:ext cx="858448" cy="885557"/>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30494" y="1657246"/>
            <a:ext cx="3305174" cy="174872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Arial" panose="020B0604020202020204" pitchFamily="34" charset="0"/>
              <a:cs typeface="Arial" panose="020B0604020202020204" pitchFamily="34" charset="0"/>
            </a:endParaRPr>
          </a:p>
          <a:p>
            <a:endParaRPr lang="en-GB" sz="1100" dirty="0">
              <a:solidFill>
                <a:schemeClr val="tx1"/>
              </a:solidFill>
              <a:latin typeface="Calibri"/>
              <a:cs typeface="Arial"/>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1322986" y="1672104"/>
            <a:ext cx="2442079" cy="27922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Physical Development</a:t>
            </a:r>
          </a:p>
        </p:txBody>
      </p:sp>
      <p:sp>
        <p:nvSpPr>
          <p:cNvPr id="25" name="Rectangle 24">
            <a:extLst>
              <a:ext uri="{FF2B5EF4-FFF2-40B4-BE49-F238E27FC236}">
                <a16:creationId xmlns:a16="http://schemas.microsoft.com/office/drawing/2014/main" id="{35BC55D2-C3CF-47F1-9EC1-70F08533285E}"/>
              </a:ext>
            </a:extLst>
          </p:cNvPr>
          <p:cNvSpPr/>
          <p:nvPr/>
        </p:nvSpPr>
        <p:spPr>
          <a:xfrm>
            <a:off x="5591206" y="58385"/>
            <a:ext cx="2336837" cy="89036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Personal, Social &amp; Emotional Development</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724901" y="54427"/>
            <a:ext cx="3262312" cy="291330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00" dirty="0">
              <a:solidFill>
                <a:schemeClr val="tx1"/>
              </a:solidFill>
            </a:endParaRPr>
          </a:p>
          <a:p>
            <a:pPr algn="ctr"/>
            <a:endParaRPr lang="en-GB" sz="1000" dirty="0">
              <a:solidFill>
                <a:schemeClr val="tx1"/>
              </a:solidFill>
            </a:endParaRPr>
          </a:p>
          <a:p>
            <a:pPr algn="ctr"/>
            <a:r>
              <a:rPr lang="en-GB" sz="1200" dirty="0">
                <a:solidFill>
                  <a:schemeClr val="tx1"/>
                </a:solidFill>
              </a:rPr>
              <a:t>Children will be shown where the computing equipment is stored and how to access it safely. They will be taught basic rules around how to be safe when using school computing equipment. </a:t>
            </a:r>
          </a:p>
          <a:p>
            <a:pPr algn="ctr"/>
            <a:endParaRPr lang="en-GB" sz="1200" dirty="0">
              <a:solidFill>
                <a:schemeClr val="tx1"/>
              </a:solidFill>
            </a:endParaRPr>
          </a:p>
          <a:p>
            <a:pPr algn="ctr"/>
            <a:r>
              <a:rPr lang="en-GB" sz="1200" dirty="0">
                <a:solidFill>
                  <a:schemeClr val="tx1"/>
                </a:solidFill>
              </a:rPr>
              <a:t>Children will begin to use Maths Seeds, which is an app that helps to cement the learning carried out in Maths lessons. They will also begin to learn how to use Scratch Jnr, an app that children can use to learn how to code. </a:t>
            </a:r>
          </a:p>
        </p:txBody>
      </p:sp>
      <p:sp>
        <p:nvSpPr>
          <p:cNvPr id="31" name="Rectangle 30">
            <a:extLst>
              <a:ext uri="{FF2B5EF4-FFF2-40B4-BE49-F238E27FC236}">
                <a16:creationId xmlns:a16="http://schemas.microsoft.com/office/drawing/2014/main" id="{A7B1A306-A949-4B8F-A4E6-B18120E23ECF}"/>
              </a:ext>
            </a:extLst>
          </p:cNvPr>
          <p:cNvSpPr/>
          <p:nvPr/>
        </p:nvSpPr>
        <p:spPr>
          <a:xfrm>
            <a:off x="9373618" y="186871"/>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Computing</a:t>
            </a:r>
          </a:p>
        </p:txBody>
      </p:sp>
      <p:sp>
        <p:nvSpPr>
          <p:cNvPr id="34" name="Rectangle: Diagonal Corners Rounded 33">
            <a:extLst>
              <a:ext uri="{FF2B5EF4-FFF2-40B4-BE49-F238E27FC236}">
                <a16:creationId xmlns:a16="http://schemas.microsoft.com/office/drawing/2014/main" id="{3D5CEA62-5253-4A19-97DC-C94512269543}"/>
              </a:ext>
            </a:extLst>
          </p:cNvPr>
          <p:cNvSpPr/>
          <p:nvPr/>
        </p:nvSpPr>
        <p:spPr>
          <a:xfrm>
            <a:off x="2581487" y="3524250"/>
            <a:ext cx="2225991"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100" dirty="0">
              <a:solidFill>
                <a:srgbClr val="000000"/>
              </a:solidFill>
              <a:latin typeface="Arial" panose="020B0604020202020204" pitchFamily="34" charset="0"/>
              <a:cs typeface="Arial" panose="020B0604020202020204" pitchFamily="34" charset="0"/>
            </a:endParaRPr>
          </a:p>
          <a:p>
            <a:pPr fontAlgn="base"/>
            <a:endParaRPr lang="en-GB" sz="1100" dirty="0">
              <a:solidFill>
                <a:srgbClr val="000000"/>
              </a:solidFill>
              <a:latin typeface="Arial" panose="020B0604020202020204" pitchFamily="34" charset="0"/>
              <a:cs typeface="Arial" panose="020B0604020202020204" pitchFamily="34" charset="0"/>
            </a:endParaRPr>
          </a:p>
          <a:p>
            <a:pPr fontAlgn="base"/>
            <a:endParaRPr lang="en-GB" sz="1050" dirty="0">
              <a:solidFill>
                <a:srgbClr val="000000"/>
              </a:solidFill>
              <a:latin typeface="Arial" panose="020B0604020202020204" pitchFamily="34" charset="0"/>
              <a:cs typeface="Arial" panose="020B0604020202020204" pitchFamily="34" charset="0"/>
            </a:endParaRPr>
          </a:p>
          <a:p>
            <a:pPr algn="ctr" fontAlgn="base"/>
            <a:r>
              <a:rPr lang="en-GB" sz="1200" dirty="0">
                <a:solidFill>
                  <a:srgbClr val="000000"/>
                </a:solidFill>
                <a:latin typeface="Arial" panose="020B0604020202020204" pitchFamily="34" charset="0"/>
                <a:cs typeface="Arial" panose="020B0604020202020204" pitchFamily="34" charset="0"/>
              </a:rPr>
              <a:t>The children will begin by sharing and listening to a variety of stories linked to Wishing Tales. These will include Owl Babies, The Tear Thief and Giraffe’s Can’t Dance. </a:t>
            </a:r>
          </a:p>
          <a:p>
            <a:pPr algn="ctr" fontAlgn="base"/>
            <a:r>
              <a:rPr lang="en-GB" sz="1200" dirty="0">
                <a:solidFill>
                  <a:srgbClr val="000000"/>
                </a:solidFill>
                <a:latin typeface="Arial" panose="020B0604020202020204" pitchFamily="34" charset="0"/>
                <a:cs typeface="Arial" panose="020B0604020202020204" pitchFamily="34" charset="0"/>
              </a:rPr>
              <a:t>They will then complete activities including retelling a story, using a story mountain, using the determiners the/a and using finger spaces in their writing.</a:t>
            </a:r>
          </a:p>
          <a:p>
            <a:endParaRPr lang="en-GB" sz="1050" dirty="0">
              <a:solidFill>
                <a:srgbClr val="000000"/>
              </a:solidFill>
              <a:latin typeface="Arial"/>
              <a:cs typeface="Arial"/>
            </a:endParaRPr>
          </a:p>
          <a:p>
            <a:pPr fontAlgn="base"/>
            <a:r>
              <a:rPr lang="en-GB" sz="1000" dirty="0">
                <a:solidFill>
                  <a:srgbClr val="000000"/>
                </a:solidFill>
                <a:latin typeface="Arial" panose="020B0604020202020204" pitchFamily="34" charset="0"/>
                <a:cs typeface="Arial" panose="020B0604020202020204" pitchFamily="34" charset="0"/>
              </a:rPr>
              <a:t>.</a:t>
            </a:r>
            <a:endParaRPr lang="en-GB" sz="1000" b="1" dirty="0">
              <a:solidFill>
                <a:srgbClr val="000000"/>
              </a:solidFill>
              <a:latin typeface="Arial" panose="020B0604020202020204" pitchFamily="34" charset="0"/>
              <a:cs typeface="Arial" panose="020B0604020202020204" pitchFamily="34" charset="0"/>
            </a:endParaRPr>
          </a:p>
        </p:txBody>
      </p:sp>
      <p:sp>
        <p:nvSpPr>
          <p:cNvPr id="35" name="Rectangle: Diagonal Corners Rounded 34">
            <a:extLst>
              <a:ext uri="{FF2B5EF4-FFF2-40B4-BE49-F238E27FC236}">
                <a16:creationId xmlns:a16="http://schemas.microsoft.com/office/drawing/2014/main" id="{2C1C56EA-DDFD-44F3-A87D-2871F0DD936F}"/>
              </a:ext>
            </a:extLst>
          </p:cNvPr>
          <p:cNvSpPr/>
          <p:nvPr/>
        </p:nvSpPr>
        <p:spPr>
          <a:xfrm>
            <a:off x="4972385"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b="1" dirty="0">
              <a:solidFill>
                <a:schemeClr val="tx1"/>
              </a:solidFill>
              <a:latin typeface="Arial" panose="020B0604020202020204" pitchFamily="34" charset="0"/>
              <a:cs typeface="Arial" panose="020B0604020202020204" pitchFamily="34" charset="0"/>
            </a:endParaRPr>
          </a:p>
          <a:p>
            <a:endParaRPr lang="en-GB" sz="1200" b="1" dirty="0">
              <a:solidFill>
                <a:schemeClr val="tx1"/>
              </a:solidFill>
              <a:latin typeface="Arial" panose="020B0604020202020204" pitchFamily="34" charset="0"/>
              <a:cs typeface="Arial" panose="020B0604020202020204" pitchFamily="34" charset="0"/>
            </a:endParaRPr>
          </a:p>
          <a:p>
            <a:endParaRPr lang="en-GB" sz="12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Outdoor Adventures. </a:t>
            </a:r>
            <a:r>
              <a:rPr lang="en-GB" sz="1200" dirty="0">
                <a:solidFill>
                  <a:schemeClr val="tx1"/>
                </a:solidFill>
                <a:latin typeface="Arial" panose="020B0604020202020204" pitchFamily="34" charset="0"/>
                <a:cs typeface="Arial" panose="020B0604020202020204" pitchFamily="34" charset="0"/>
              </a:rPr>
              <a:t>Children will explore nature through painting and craft and notice the seasonal changes from Summer to Autumn. </a:t>
            </a:r>
          </a:p>
          <a:p>
            <a:endParaRPr lang="en-GB" sz="1200"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RE</a:t>
            </a:r>
          </a:p>
          <a:p>
            <a:r>
              <a:rPr lang="en-GB" sz="1200" dirty="0">
                <a:solidFill>
                  <a:schemeClr val="tx1"/>
                </a:solidFill>
                <a:latin typeface="Arial" panose="020B0604020202020204" pitchFamily="34" charset="0"/>
                <a:cs typeface="Arial" panose="020B0604020202020204" pitchFamily="34" charset="0"/>
              </a:rPr>
              <a:t>Children will learn about the importance of Bible Stories in the Christian faith. </a:t>
            </a:r>
          </a:p>
        </p:txBody>
      </p:sp>
      <p:sp>
        <p:nvSpPr>
          <p:cNvPr id="37" name="Rectangle: Diagonal Corners Rounded 36">
            <a:extLst>
              <a:ext uri="{FF2B5EF4-FFF2-40B4-BE49-F238E27FC236}">
                <a16:creationId xmlns:a16="http://schemas.microsoft.com/office/drawing/2014/main" id="{E326314C-4D73-4CEA-ADAD-F19863953AEA}"/>
              </a:ext>
            </a:extLst>
          </p:cNvPr>
          <p:cNvSpPr/>
          <p:nvPr/>
        </p:nvSpPr>
        <p:spPr>
          <a:xfrm>
            <a:off x="7479268" y="3629072"/>
            <a:ext cx="4361465" cy="297488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panose="020B0604020202020204" pitchFamily="34" charset="0"/>
              <a:cs typeface="Arial" panose="020B0604020202020204" pitchFamily="34" charset="0"/>
            </a:endParaRPr>
          </a:p>
          <a:p>
            <a:endParaRPr lang="en-GB" sz="1050" b="1" dirty="0">
              <a:solidFill>
                <a:schemeClr val="tx1"/>
              </a:solidFill>
              <a:latin typeface="Arial" panose="020B0604020202020204" pitchFamily="34" charset="0"/>
              <a:cs typeface="Arial" panose="020B0604020202020204" pitchFamily="34" charset="0"/>
            </a:endParaRPr>
          </a:p>
          <a:p>
            <a:r>
              <a:rPr lang="en-GB" sz="1100" b="1" dirty="0">
                <a:solidFill>
                  <a:schemeClr val="tx1"/>
                </a:solidFill>
                <a:latin typeface="Arial" panose="020B0604020202020204" pitchFamily="34" charset="0"/>
                <a:cs typeface="Arial" panose="020B0604020202020204" pitchFamily="34" charset="0"/>
              </a:rPr>
              <a:t>Art. </a:t>
            </a:r>
          </a:p>
          <a:p>
            <a:r>
              <a:rPr lang="en-GB" sz="1100" dirty="0">
                <a:solidFill>
                  <a:schemeClr val="tx1"/>
                </a:solidFill>
                <a:latin typeface="Arial" panose="020B0604020202020204" pitchFamily="34" charset="0"/>
                <a:cs typeface="Arial" panose="020B0604020202020204" pitchFamily="34" charset="0"/>
              </a:rPr>
              <a:t>Marvellous Marks – Children will explore different materials to make marks, chalks, pens, crayons, paints etc. </a:t>
            </a:r>
          </a:p>
          <a:p>
            <a:r>
              <a:rPr lang="en-GB" sz="1100" dirty="0">
                <a:solidFill>
                  <a:schemeClr val="tx1"/>
                </a:solidFill>
                <a:latin typeface="Arial" panose="020B0604020202020204" pitchFamily="34" charset="0"/>
                <a:cs typeface="Arial" panose="020B0604020202020204" pitchFamily="34" charset="0"/>
              </a:rPr>
              <a:t>Seasonal Art – Children will explore seasonal changes through art. </a:t>
            </a:r>
          </a:p>
          <a:p>
            <a:endParaRPr lang="en-GB" sz="1100" b="1" dirty="0">
              <a:solidFill>
                <a:schemeClr val="tx1">
                  <a:lumMod val="95000"/>
                  <a:lumOff val="5000"/>
                </a:schemeClr>
              </a:solidFill>
              <a:latin typeface="Arial"/>
              <a:cs typeface="Arial"/>
            </a:endParaRPr>
          </a:p>
          <a:p>
            <a:r>
              <a:rPr lang="en-GB" sz="1100" b="1" dirty="0">
                <a:solidFill>
                  <a:schemeClr val="tx1">
                    <a:lumMod val="95000"/>
                    <a:lumOff val="5000"/>
                  </a:schemeClr>
                </a:solidFill>
                <a:latin typeface="Arial"/>
                <a:cs typeface="Arial"/>
              </a:rPr>
              <a:t>DT</a:t>
            </a:r>
            <a:endParaRPr lang="en-GB" sz="1100" dirty="0">
              <a:solidFill>
                <a:schemeClr val="tx1">
                  <a:lumMod val="95000"/>
                  <a:lumOff val="5000"/>
                </a:schemeClr>
              </a:solidFill>
              <a:latin typeface="Arial"/>
              <a:cs typeface="Arial"/>
            </a:endParaRPr>
          </a:p>
          <a:p>
            <a:r>
              <a:rPr lang="en-GB" sz="1100" dirty="0">
                <a:solidFill>
                  <a:schemeClr val="tx1">
                    <a:lumMod val="95000"/>
                    <a:lumOff val="5000"/>
                  </a:schemeClr>
                </a:solidFill>
                <a:latin typeface="Arial"/>
                <a:cs typeface="Arial"/>
              </a:rPr>
              <a:t>We will explore Junk Modelling. The children will  learn the names and use of various craft tools and materials. </a:t>
            </a:r>
          </a:p>
          <a:p>
            <a:endParaRPr lang="en-GB" sz="1100" dirty="0">
              <a:solidFill>
                <a:schemeClr val="tx1">
                  <a:lumMod val="95000"/>
                  <a:lumOff val="5000"/>
                </a:schemeClr>
              </a:solidFill>
              <a:latin typeface="Arial"/>
              <a:cs typeface="Arial"/>
            </a:endParaRPr>
          </a:p>
          <a:p>
            <a:r>
              <a:rPr lang="en-GB" sz="1100" b="1" dirty="0">
                <a:solidFill>
                  <a:schemeClr val="tx1">
                    <a:lumMod val="95000"/>
                    <a:lumOff val="5000"/>
                  </a:schemeClr>
                </a:solidFill>
                <a:latin typeface="Arial"/>
                <a:cs typeface="Arial"/>
              </a:rPr>
              <a:t>Music</a:t>
            </a:r>
          </a:p>
          <a:p>
            <a:r>
              <a:rPr lang="en-GB" sz="1100" dirty="0">
                <a:solidFill>
                  <a:schemeClr val="tx1"/>
                </a:solidFill>
                <a:latin typeface="Arial"/>
                <a:ea typeface="+mn-lt"/>
                <a:cs typeface="+mn-lt"/>
              </a:rPr>
              <a:t>Children will explore how they can use their voice and bodies to make sounds, experiment with tempo and dynamic when playing instruments. </a:t>
            </a:r>
            <a:endParaRPr lang="en-GB" sz="1100" dirty="0">
              <a:solidFill>
                <a:schemeClr val="tx1"/>
              </a:solidFill>
              <a:latin typeface="Calibri"/>
              <a:ea typeface="Calibri"/>
              <a:cs typeface="Calibri"/>
            </a:endParaRPr>
          </a:p>
        </p:txBody>
      </p:sp>
      <p:sp>
        <p:nvSpPr>
          <p:cNvPr id="38" name="Rectangle: Diagonal Corners Rounded 37">
            <a:extLst>
              <a:ext uri="{FF2B5EF4-FFF2-40B4-BE49-F238E27FC236}">
                <a16:creationId xmlns:a16="http://schemas.microsoft.com/office/drawing/2014/main" id="{DFC85263-271D-43AF-B22E-7BF84101A61E}"/>
              </a:ext>
            </a:extLst>
          </p:cNvPr>
          <p:cNvSpPr/>
          <p:nvPr/>
        </p:nvSpPr>
        <p:spPr>
          <a:xfrm>
            <a:off x="127591" y="3526789"/>
            <a:ext cx="2333229" cy="319549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pPr algn="ctr"/>
            <a:r>
              <a:rPr lang="en-GB" sz="1300" dirty="0">
                <a:solidFill>
                  <a:schemeClr val="tx1"/>
                </a:solidFill>
                <a:latin typeface="Arial"/>
                <a:cs typeface="Arial"/>
              </a:rPr>
              <a:t>The children will be introduced to the school maths scheme – Maths No Problem. The approach in Reception is very practical and links to stories and pictures. </a:t>
            </a:r>
          </a:p>
          <a:p>
            <a:pPr algn="ctr"/>
            <a:endParaRPr lang="en-GB" sz="1300" dirty="0">
              <a:solidFill>
                <a:schemeClr val="tx1"/>
              </a:solidFill>
              <a:latin typeface="Arial"/>
              <a:cs typeface="Arial"/>
            </a:endParaRPr>
          </a:p>
          <a:p>
            <a:pPr algn="ctr"/>
            <a:r>
              <a:rPr lang="en-GB" sz="1300" dirty="0">
                <a:solidFill>
                  <a:schemeClr val="tx1"/>
                </a:solidFill>
                <a:latin typeface="Arial"/>
                <a:cs typeface="Arial"/>
              </a:rPr>
              <a:t>Children will explore numbers to 5, comparing quantities and patterns by matching and pairing.  </a:t>
            </a:r>
            <a:endParaRPr lang="en-US" sz="1300" dirty="0">
              <a:solidFill>
                <a:schemeClr val="tx1"/>
              </a:solidFill>
              <a:latin typeface="Arial"/>
              <a:cs typeface="Arial"/>
            </a:endParaRPr>
          </a:p>
          <a:p>
            <a:endParaRPr lang="en-GB" sz="1000" dirty="0">
              <a:solidFill>
                <a:schemeClr val="tx1"/>
              </a:solidFill>
              <a:latin typeface="Calibri"/>
              <a:ea typeface="Calibri"/>
              <a:cs typeface="Arial"/>
            </a:endParaRPr>
          </a:p>
          <a:p>
            <a:endParaRPr lang="en-GB" sz="1000" dirty="0">
              <a:solidFill>
                <a:schemeClr val="tx1"/>
              </a:solidFill>
              <a:latin typeface="Calibri"/>
              <a:ea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p:txBody>
      </p:sp>
      <p:sp>
        <p:nvSpPr>
          <p:cNvPr id="39" name="Rectangle 38">
            <a:extLst>
              <a:ext uri="{FF2B5EF4-FFF2-40B4-BE49-F238E27FC236}">
                <a16:creationId xmlns:a16="http://schemas.microsoft.com/office/drawing/2014/main" id="{0F354E0B-9D66-4E3E-9D03-6FDD5507D1AD}"/>
              </a:ext>
            </a:extLst>
          </p:cNvPr>
          <p:cNvSpPr/>
          <p:nvPr/>
        </p:nvSpPr>
        <p:spPr>
          <a:xfrm>
            <a:off x="755151" y="3574438"/>
            <a:ext cx="144965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Maths</a:t>
            </a:r>
          </a:p>
        </p:txBody>
      </p:sp>
      <p:sp>
        <p:nvSpPr>
          <p:cNvPr id="40" name="Rectangle 39">
            <a:extLst>
              <a:ext uri="{FF2B5EF4-FFF2-40B4-BE49-F238E27FC236}">
                <a16:creationId xmlns:a16="http://schemas.microsoft.com/office/drawing/2014/main" id="{36722CC4-A8F0-4286-93A3-EFADFD3BDEAE}"/>
              </a:ext>
            </a:extLst>
          </p:cNvPr>
          <p:cNvSpPr/>
          <p:nvPr/>
        </p:nvSpPr>
        <p:spPr>
          <a:xfrm>
            <a:off x="8782627" y="3641898"/>
            <a:ext cx="1851464" cy="58513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Expressive Art &amp; Design</a:t>
            </a:r>
          </a:p>
        </p:txBody>
      </p:sp>
      <p:sp>
        <p:nvSpPr>
          <p:cNvPr id="42" name="Rectangle 41">
            <a:extLst>
              <a:ext uri="{FF2B5EF4-FFF2-40B4-BE49-F238E27FC236}">
                <a16:creationId xmlns:a16="http://schemas.microsoft.com/office/drawing/2014/main" id="{05078F8D-91B9-4D05-900D-77677BF12E86}"/>
              </a:ext>
            </a:extLst>
          </p:cNvPr>
          <p:cNvSpPr/>
          <p:nvPr/>
        </p:nvSpPr>
        <p:spPr>
          <a:xfrm>
            <a:off x="5232661" y="3633036"/>
            <a:ext cx="1806178" cy="57844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Understanding the World</a:t>
            </a:r>
          </a:p>
        </p:txBody>
      </p:sp>
      <p:sp>
        <p:nvSpPr>
          <p:cNvPr id="43" name="Rectangle 42">
            <a:extLst>
              <a:ext uri="{FF2B5EF4-FFF2-40B4-BE49-F238E27FC236}">
                <a16:creationId xmlns:a16="http://schemas.microsoft.com/office/drawing/2014/main" id="{18745129-7BFF-41FC-8100-F52B44876DEA}"/>
              </a:ext>
            </a:extLst>
          </p:cNvPr>
          <p:cNvSpPr/>
          <p:nvPr/>
        </p:nvSpPr>
        <p:spPr>
          <a:xfrm>
            <a:off x="2880633" y="3658229"/>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Literacy </a:t>
            </a:r>
          </a:p>
        </p:txBody>
      </p:sp>
      <p:sp>
        <p:nvSpPr>
          <p:cNvPr id="5" name="TextBox 4">
            <a:extLst>
              <a:ext uri="{FF2B5EF4-FFF2-40B4-BE49-F238E27FC236}">
                <a16:creationId xmlns:a16="http://schemas.microsoft.com/office/drawing/2014/main" id="{BF764ED8-616C-4A1F-9D3A-AA3BD952742F}"/>
              </a:ext>
            </a:extLst>
          </p:cNvPr>
          <p:cNvSpPr txBox="1"/>
          <p:nvPr/>
        </p:nvSpPr>
        <p:spPr>
          <a:xfrm flipH="1" flipV="1">
            <a:off x="755151" y="3469116"/>
            <a:ext cx="150686" cy="50656"/>
          </a:xfrm>
          <a:prstGeom prst="rect">
            <a:avLst/>
          </a:prstGeom>
        </p:spPr>
        <p:txBody>
          <a:bodyPr lIns="91440" tIns="45720" rIns="91440" bIns="45720" anchor="t">
            <a:normAutofit fontScale="25000" lnSpcReduction="20000"/>
          </a:bodyPr>
          <a:lstStyle/>
          <a:p>
            <a:endParaRPr lang="en-US" dirty="0">
              <a:cs typeface="Calibri"/>
            </a:endParaRPr>
          </a:p>
        </p:txBody>
      </p:sp>
      <p:sp>
        <p:nvSpPr>
          <p:cNvPr id="10" name="TextBox 9">
            <a:extLst>
              <a:ext uri="{FF2B5EF4-FFF2-40B4-BE49-F238E27FC236}">
                <a16:creationId xmlns:a16="http://schemas.microsoft.com/office/drawing/2014/main" id="{EDD6B7B1-986F-4620-B202-CAE715034BDF}"/>
              </a:ext>
            </a:extLst>
          </p:cNvPr>
          <p:cNvSpPr txBox="1"/>
          <p:nvPr/>
        </p:nvSpPr>
        <p:spPr>
          <a:xfrm flipH="1">
            <a:off x="2827106" y="2967732"/>
            <a:ext cx="99316" cy="52086"/>
          </a:xfrm>
          <a:prstGeom prst="rect">
            <a:avLst/>
          </a:prstGeom>
        </p:spPr>
        <p:txBody>
          <a:bodyPr lIns="91440" tIns="45720" rIns="91440" bIns="45720" anchor="t">
            <a:normAutofit fontScale="25000" lnSpcReduction="20000"/>
          </a:bodyPr>
          <a:lstStyle/>
          <a:p>
            <a:endParaRPr lang="en-US" dirty="0">
              <a:cs typeface="Calibri"/>
            </a:endParaRPr>
          </a:p>
        </p:txBody>
      </p:sp>
      <p:sp>
        <p:nvSpPr>
          <p:cNvPr id="13" name="TextBox 12">
            <a:extLst>
              <a:ext uri="{FF2B5EF4-FFF2-40B4-BE49-F238E27FC236}">
                <a16:creationId xmlns:a16="http://schemas.microsoft.com/office/drawing/2014/main" id="{0DA97434-2085-4293-ACE7-95322277D0EB}"/>
              </a:ext>
            </a:extLst>
          </p:cNvPr>
          <p:cNvSpPr txBox="1"/>
          <p:nvPr/>
        </p:nvSpPr>
        <p:spPr>
          <a:xfrm>
            <a:off x="4732961" y="4318624"/>
            <a:ext cx="148977" cy="43524"/>
          </a:xfrm>
          <a:prstGeom prst="rect">
            <a:avLst/>
          </a:prstGeom>
        </p:spPr>
        <p:txBody>
          <a:bodyPr lIns="91440" tIns="45720" rIns="91440" bIns="45720" anchor="t">
            <a:normAutofit fontScale="25000" lnSpcReduction="20000"/>
          </a:bodyPr>
          <a:lstStyle/>
          <a:p>
            <a:endParaRPr lang="en-US" dirty="0">
              <a:cs typeface="Calibri"/>
            </a:endParaRPr>
          </a:p>
        </p:txBody>
      </p:sp>
      <p:sp>
        <p:nvSpPr>
          <p:cNvPr id="47" name="TextBox 1">
            <a:extLst>
              <a:ext uri="{FF2B5EF4-FFF2-40B4-BE49-F238E27FC236}">
                <a16:creationId xmlns:a16="http://schemas.microsoft.com/office/drawing/2014/main" id="{56BB1C15-C236-483C-AEC2-5E407D9872CB}"/>
              </a:ext>
            </a:extLst>
          </p:cNvPr>
          <p:cNvSpPr txBox="1"/>
          <p:nvPr/>
        </p:nvSpPr>
        <p:spPr>
          <a:xfrm>
            <a:off x="5067114" y="5390285"/>
            <a:ext cx="1978534" cy="2539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050" b="1" dirty="0">
              <a:latin typeface="Arial"/>
              <a:cs typeface="Arial"/>
            </a:endParaRPr>
          </a:p>
        </p:txBody>
      </p:sp>
      <p:sp>
        <p:nvSpPr>
          <p:cNvPr id="28" name="Rectangle: Diagonal Corners Rounded 27">
            <a:extLst>
              <a:ext uri="{FF2B5EF4-FFF2-40B4-BE49-F238E27FC236}">
                <a16:creationId xmlns:a16="http://schemas.microsoft.com/office/drawing/2014/main" id="{D67B53F5-24EC-4F92-01E6-E1B97231D534}"/>
              </a:ext>
            </a:extLst>
          </p:cNvPr>
          <p:cNvSpPr/>
          <p:nvPr/>
        </p:nvSpPr>
        <p:spPr>
          <a:xfrm>
            <a:off x="966677" y="2057913"/>
            <a:ext cx="3032808" cy="133420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200" b="0" i="0" dirty="0">
                <a:solidFill>
                  <a:srgbClr val="333333"/>
                </a:solidFill>
                <a:effectLst/>
                <a:latin typeface="Arial" panose="020B0604020202020204" pitchFamily="34" charset="0"/>
                <a:cs typeface="Arial" panose="020B0604020202020204" pitchFamily="34" charset="0"/>
              </a:rPr>
              <a:t>Each week children will complete activities that are designed to strengthen their core muscles and build strength and skill. </a:t>
            </a:r>
            <a:endParaRPr lang="en-GB" sz="1200" dirty="0">
              <a:solidFill>
                <a:srgbClr val="333333"/>
              </a:solidFill>
              <a:latin typeface="Arial" panose="020B0604020202020204" pitchFamily="34" charset="0"/>
              <a:cs typeface="Arial" panose="020B0604020202020204" pitchFamily="34" charset="0"/>
            </a:endParaRPr>
          </a:p>
          <a:p>
            <a:pPr algn="ctr"/>
            <a:r>
              <a:rPr lang="en-GB" sz="1200" dirty="0">
                <a:solidFill>
                  <a:srgbClr val="333333"/>
                </a:solidFill>
                <a:latin typeface="Arial" panose="020B0604020202020204" pitchFamily="34" charset="0"/>
                <a:ea typeface="+mn-lt"/>
                <a:cs typeface="Arial" panose="020B0604020202020204" pitchFamily="34" charset="0"/>
              </a:rPr>
              <a:t>They will also be learning how to throw and catch a ball and the different ways we can move around an area. </a:t>
            </a:r>
            <a:endParaRPr lang="en-GB" sz="1200" dirty="0">
              <a:solidFill>
                <a:schemeClr val="tx1"/>
              </a:solidFill>
              <a:latin typeface="Arial" panose="020B0604020202020204" pitchFamily="34" charset="0"/>
              <a:ea typeface="+mn-lt"/>
              <a:cs typeface="Arial" panose="020B0604020202020204" pitchFamily="34" charset="0"/>
            </a:endParaRPr>
          </a:p>
        </p:txBody>
      </p:sp>
      <p:sp>
        <p:nvSpPr>
          <p:cNvPr id="2" name="TextBox 1">
            <a:extLst>
              <a:ext uri="{FF2B5EF4-FFF2-40B4-BE49-F238E27FC236}">
                <a16:creationId xmlns:a16="http://schemas.microsoft.com/office/drawing/2014/main" id="{1462ED2E-E4B5-3AB7-DBFB-A4544E72B985}"/>
              </a:ext>
            </a:extLst>
          </p:cNvPr>
          <p:cNvSpPr txBox="1"/>
          <p:nvPr/>
        </p:nvSpPr>
        <p:spPr>
          <a:xfrm>
            <a:off x="8748672" y="3009357"/>
            <a:ext cx="3058106" cy="646331"/>
          </a:xfrm>
          <a:prstGeom prst="rect">
            <a:avLst/>
          </a:prstGeom>
          <a:noFill/>
        </p:spPr>
        <p:txBody>
          <a:bodyPr wrap="square" rtlCol="0">
            <a:spAutoFit/>
          </a:bodyPr>
          <a:lstStyle/>
          <a:p>
            <a:r>
              <a:rPr lang="en-GB" dirty="0"/>
              <a:t>Remember to keep up with our learning on Class Dojo!</a:t>
            </a:r>
          </a:p>
        </p:txBody>
      </p:sp>
    </p:spTree>
    <p:extLst>
      <p:ext uri="{BB962C8B-B14F-4D97-AF65-F5344CB8AC3E}">
        <p14:creationId xmlns:p14="http://schemas.microsoft.com/office/powerpoint/2010/main" val="7202911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dab3547d-fd9d-40a3-bcb8-a4bdffa3ee62">
      <UserInfo>
        <DisplayName>Mrs E Hollis</DisplayName>
        <AccountId>15</AccountId>
        <AccountType/>
      </UserInfo>
      <UserInfo>
        <DisplayName>Mrs C Bird</DisplayName>
        <AccountId>28</AccountId>
        <AccountType/>
      </UserInfo>
    </SharedWithUsers>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4ED767-DE9D-4ABD-BB7D-B88C070A79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D4CE09-E382-440B-8882-BD0F9CE43279}">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199671A-3E15-437F-A968-3B98227F7B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2285</TotalTime>
  <Words>450</Words>
  <Application>Microsoft Office PowerPoint</Application>
  <PresentationFormat>Widescreen</PresentationFormat>
  <Paragraphs>73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Stacy Powell</cp:lastModifiedBy>
  <cp:revision>200</cp:revision>
  <cp:lastPrinted>2020-11-25T15:10:56Z</cp:lastPrinted>
  <dcterms:created xsi:type="dcterms:W3CDTF">2020-11-25T13:20:46Z</dcterms:created>
  <dcterms:modified xsi:type="dcterms:W3CDTF">2024-09-06T08:30:06Z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