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6AC30F2-0280-4EF6-B97B-5ABD2E776B1D}" v="6" dt="2025-09-05T14:45:16.82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F42989-6EBB-4E8C-869C-738CCF2D3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071418-8D31-4FEE-B23A-37FCC5E49A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37A28F0-6B9E-4B2F-9D70-4163E512DBF2}"/>
              </a:ext>
            </a:extLst>
          </p:cNvPr>
          <p:cNvSpPr>
            <a:spLocks noGrp="1"/>
          </p:cNvSpPr>
          <p:nvPr>
            <p:ph type="dt" sz="half" idx="10"/>
          </p:nvPr>
        </p:nvSpPr>
        <p:spPr/>
        <p:txBody>
          <a:bodyPr/>
          <a:lstStyle/>
          <a:p>
            <a:fld id="{03DFC25C-CBE6-4608-9099-1A726E34F5DE}" type="datetimeFigureOut">
              <a:rPr lang="en-GB" smtClean="0"/>
              <a:t>05/09/2025</a:t>
            </a:fld>
            <a:endParaRPr lang="en-GB"/>
          </a:p>
        </p:txBody>
      </p:sp>
      <p:sp>
        <p:nvSpPr>
          <p:cNvPr id="5" name="Footer Placeholder 4">
            <a:extLst>
              <a:ext uri="{FF2B5EF4-FFF2-40B4-BE49-F238E27FC236}">
                <a16:creationId xmlns:a16="http://schemas.microsoft.com/office/drawing/2014/main" id="{4EC66AA2-DA5F-4D01-9FFF-132DC76CF8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D5A3DB-8176-41A0-93C7-5A57D18C270C}"/>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743593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0C2D2-5499-4F0F-BD77-FB0E1F234A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AE67958-958C-4705-85D1-1A58B91BA8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F0077-9FA8-443F-8F2E-FC4EC77B49D3}"/>
              </a:ext>
            </a:extLst>
          </p:cNvPr>
          <p:cNvSpPr>
            <a:spLocks noGrp="1"/>
          </p:cNvSpPr>
          <p:nvPr>
            <p:ph type="dt" sz="half" idx="10"/>
          </p:nvPr>
        </p:nvSpPr>
        <p:spPr/>
        <p:txBody>
          <a:bodyPr/>
          <a:lstStyle/>
          <a:p>
            <a:fld id="{03DFC25C-CBE6-4608-9099-1A726E34F5DE}" type="datetimeFigureOut">
              <a:rPr lang="en-GB" smtClean="0"/>
              <a:t>05/09/2025</a:t>
            </a:fld>
            <a:endParaRPr lang="en-GB"/>
          </a:p>
        </p:txBody>
      </p:sp>
      <p:sp>
        <p:nvSpPr>
          <p:cNvPr id="5" name="Footer Placeholder 4">
            <a:extLst>
              <a:ext uri="{FF2B5EF4-FFF2-40B4-BE49-F238E27FC236}">
                <a16:creationId xmlns:a16="http://schemas.microsoft.com/office/drawing/2014/main" id="{52C9FCC8-C291-4236-B921-53FBC68385B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6250E8-CC4F-4121-A556-5EB19DE5DD1F}"/>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952900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6F0C0-48D8-42A5-B06C-07D7EC8E91B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E2E6A3-38C9-4349-80B1-A3D83C0F8A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94A6332-C27F-4905-B422-F787F20B6064}"/>
              </a:ext>
            </a:extLst>
          </p:cNvPr>
          <p:cNvSpPr>
            <a:spLocks noGrp="1"/>
          </p:cNvSpPr>
          <p:nvPr>
            <p:ph type="dt" sz="half" idx="10"/>
          </p:nvPr>
        </p:nvSpPr>
        <p:spPr/>
        <p:txBody>
          <a:bodyPr/>
          <a:lstStyle/>
          <a:p>
            <a:fld id="{03DFC25C-CBE6-4608-9099-1A726E34F5DE}" type="datetimeFigureOut">
              <a:rPr lang="en-GB" smtClean="0"/>
              <a:t>05/09/2025</a:t>
            </a:fld>
            <a:endParaRPr lang="en-GB"/>
          </a:p>
        </p:txBody>
      </p:sp>
      <p:sp>
        <p:nvSpPr>
          <p:cNvPr id="5" name="Footer Placeholder 4">
            <a:extLst>
              <a:ext uri="{FF2B5EF4-FFF2-40B4-BE49-F238E27FC236}">
                <a16:creationId xmlns:a16="http://schemas.microsoft.com/office/drawing/2014/main" id="{AFD19D9A-F202-4582-AFE0-1E22CA213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D3B7DB-8CE6-429A-90F6-4D69F520F87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997365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22558-59AA-4D35-AB2C-8365F91F46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F02436E-7A34-4CF6-8BA8-9F3ECD8A6EC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CFF86B-824B-4347-AD46-512D48C53F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DEC20EE-C833-465C-AD6A-E736018CB9A3}"/>
              </a:ext>
            </a:extLst>
          </p:cNvPr>
          <p:cNvSpPr>
            <a:spLocks noGrp="1"/>
          </p:cNvSpPr>
          <p:nvPr>
            <p:ph type="dt" sz="half" idx="10"/>
          </p:nvPr>
        </p:nvSpPr>
        <p:spPr/>
        <p:txBody>
          <a:bodyPr/>
          <a:lstStyle/>
          <a:p>
            <a:fld id="{03DFC25C-CBE6-4608-9099-1A726E34F5DE}" type="datetimeFigureOut">
              <a:rPr lang="en-GB" smtClean="0"/>
              <a:t>05/09/2025</a:t>
            </a:fld>
            <a:endParaRPr lang="en-GB"/>
          </a:p>
        </p:txBody>
      </p:sp>
      <p:sp>
        <p:nvSpPr>
          <p:cNvPr id="6" name="Footer Placeholder 5">
            <a:extLst>
              <a:ext uri="{FF2B5EF4-FFF2-40B4-BE49-F238E27FC236}">
                <a16:creationId xmlns:a16="http://schemas.microsoft.com/office/drawing/2014/main" id="{1AE73C75-BE91-4D99-A5C3-065D6EAB473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81CBE9-A9F7-48DA-871C-1AA1BCAF3875}"/>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7502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FB56-D859-4F72-ABC1-76B91C1D5A1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666608-B8C6-4947-9209-10AC2264A8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4B21E01-9D8D-4450-9BD2-1F7B0B915F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1465348-361E-4A98-A6CC-EF35B78C889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35C587-3C91-49F0-BECF-ED22F0AD7D1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F25CDC-2DE5-40BB-83F4-ECACE2A213FE}"/>
              </a:ext>
            </a:extLst>
          </p:cNvPr>
          <p:cNvSpPr>
            <a:spLocks noGrp="1"/>
          </p:cNvSpPr>
          <p:nvPr>
            <p:ph type="dt" sz="half" idx="10"/>
          </p:nvPr>
        </p:nvSpPr>
        <p:spPr/>
        <p:txBody>
          <a:bodyPr/>
          <a:lstStyle/>
          <a:p>
            <a:fld id="{03DFC25C-CBE6-4608-9099-1A726E34F5DE}" type="datetimeFigureOut">
              <a:rPr lang="en-GB" smtClean="0"/>
              <a:t>05/09/2025</a:t>
            </a:fld>
            <a:endParaRPr lang="en-GB"/>
          </a:p>
        </p:txBody>
      </p:sp>
      <p:sp>
        <p:nvSpPr>
          <p:cNvPr id="8" name="Footer Placeholder 7">
            <a:extLst>
              <a:ext uri="{FF2B5EF4-FFF2-40B4-BE49-F238E27FC236}">
                <a16:creationId xmlns:a16="http://schemas.microsoft.com/office/drawing/2014/main" id="{D179BE17-6500-4E33-A419-BE81CB75CFF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5DAEEF5-45A5-4CE0-B917-A6193D22C6A3}"/>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397039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4F81E-2BFE-416F-BD03-99C7B9352A8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7C9614-5773-45A0-B3F9-8682BDC0F1D2}"/>
              </a:ext>
            </a:extLst>
          </p:cNvPr>
          <p:cNvSpPr>
            <a:spLocks noGrp="1"/>
          </p:cNvSpPr>
          <p:nvPr>
            <p:ph type="dt" sz="half" idx="10"/>
          </p:nvPr>
        </p:nvSpPr>
        <p:spPr/>
        <p:txBody>
          <a:bodyPr/>
          <a:lstStyle/>
          <a:p>
            <a:fld id="{03DFC25C-CBE6-4608-9099-1A726E34F5DE}" type="datetimeFigureOut">
              <a:rPr lang="en-GB" smtClean="0"/>
              <a:t>05/09/2025</a:t>
            </a:fld>
            <a:endParaRPr lang="en-GB"/>
          </a:p>
        </p:txBody>
      </p:sp>
      <p:sp>
        <p:nvSpPr>
          <p:cNvPr id="4" name="Footer Placeholder 3">
            <a:extLst>
              <a:ext uri="{FF2B5EF4-FFF2-40B4-BE49-F238E27FC236}">
                <a16:creationId xmlns:a16="http://schemas.microsoft.com/office/drawing/2014/main" id="{68FF9524-FD40-4700-8800-3F9F2E636E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F47FD8-5830-471A-A821-85B7AC9934A9}"/>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15692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133EA9-0FD6-4EE0-8559-2CD73C67FBE0}"/>
              </a:ext>
            </a:extLst>
          </p:cNvPr>
          <p:cNvSpPr>
            <a:spLocks noGrp="1"/>
          </p:cNvSpPr>
          <p:nvPr>
            <p:ph type="dt" sz="half" idx="10"/>
          </p:nvPr>
        </p:nvSpPr>
        <p:spPr/>
        <p:txBody>
          <a:bodyPr/>
          <a:lstStyle/>
          <a:p>
            <a:fld id="{03DFC25C-CBE6-4608-9099-1A726E34F5DE}" type="datetimeFigureOut">
              <a:rPr lang="en-GB" smtClean="0"/>
              <a:t>05/09/2025</a:t>
            </a:fld>
            <a:endParaRPr lang="en-GB"/>
          </a:p>
        </p:txBody>
      </p:sp>
      <p:sp>
        <p:nvSpPr>
          <p:cNvPr id="3" name="Footer Placeholder 2">
            <a:extLst>
              <a:ext uri="{FF2B5EF4-FFF2-40B4-BE49-F238E27FC236}">
                <a16:creationId xmlns:a16="http://schemas.microsoft.com/office/drawing/2014/main" id="{0B5D7F4B-F779-4211-8EA1-A24715872DB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20A574D-9F3E-4B20-A223-5803005640E6}"/>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840001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CF19E-F7F3-4AA3-8FF8-A36785DB2C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6E8EFC-8F62-4D1E-BC0E-50657A747F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70ACD7B-A59C-43E3-8C67-EC9B4E11BB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B1437D-3B16-4066-8F49-45BA3C08497C}"/>
              </a:ext>
            </a:extLst>
          </p:cNvPr>
          <p:cNvSpPr>
            <a:spLocks noGrp="1"/>
          </p:cNvSpPr>
          <p:nvPr>
            <p:ph type="dt" sz="half" idx="10"/>
          </p:nvPr>
        </p:nvSpPr>
        <p:spPr/>
        <p:txBody>
          <a:bodyPr/>
          <a:lstStyle/>
          <a:p>
            <a:fld id="{03DFC25C-CBE6-4608-9099-1A726E34F5DE}" type="datetimeFigureOut">
              <a:rPr lang="en-GB" smtClean="0"/>
              <a:t>05/09/2025</a:t>
            </a:fld>
            <a:endParaRPr lang="en-GB"/>
          </a:p>
        </p:txBody>
      </p:sp>
      <p:sp>
        <p:nvSpPr>
          <p:cNvPr id="6" name="Footer Placeholder 5">
            <a:extLst>
              <a:ext uri="{FF2B5EF4-FFF2-40B4-BE49-F238E27FC236}">
                <a16:creationId xmlns:a16="http://schemas.microsoft.com/office/drawing/2014/main" id="{B8CD5ED3-19A8-4B47-8621-0BCFD51EE21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B4E1F0-AEC5-47FB-9CA7-20CD2CBC4840}"/>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1580655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29818-D145-4D66-8131-7BD474716B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1C58342-1AF9-498C-945A-B22C2D5A84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3BE7F8-C8A6-4F36-B8E8-9872379DCF5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FB71F73-96CF-4ABF-9F91-3258C8CC0B5A}"/>
              </a:ext>
            </a:extLst>
          </p:cNvPr>
          <p:cNvSpPr>
            <a:spLocks noGrp="1"/>
          </p:cNvSpPr>
          <p:nvPr>
            <p:ph type="dt" sz="half" idx="10"/>
          </p:nvPr>
        </p:nvSpPr>
        <p:spPr/>
        <p:txBody>
          <a:bodyPr/>
          <a:lstStyle/>
          <a:p>
            <a:fld id="{03DFC25C-CBE6-4608-9099-1A726E34F5DE}" type="datetimeFigureOut">
              <a:rPr lang="en-GB" smtClean="0"/>
              <a:t>05/09/2025</a:t>
            </a:fld>
            <a:endParaRPr lang="en-GB"/>
          </a:p>
        </p:txBody>
      </p:sp>
      <p:sp>
        <p:nvSpPr>
          <p:cNvPr id="6" name="Footer Placeholder 5">
            <a:extLst>
              <a:ext uri="{FF2B5EF4-FFF2-40B4-BE49-F238E27FC236}">
                <a16:creationId xmlns:a16="http://schemas.microsoft.com/office/drawing/2014/main" id="{44B8C724-38CD-469D-88E8-857614DC8D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9134F2F-DBBF-4513-961E-1B1DEEEB2EB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3202031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5E6E7-5523-44C7-885C-DA8D6F478F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A12A6C8-1853-49CF-A07D-84E7EAE9FEB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435C8A-F12E-43E9-AAC0-EFB4C13A70A5}"/>
              </a:ext>
            </a:extLst>
          </p:cNvPr>
          <p:cNvSpPr>
            <a:spLocks noGrp="1"/>
          </p:cNvSpPr>
          <p:nvPr>
            <p:ph type="dt" sz="half" idx="10"/>
          </p:nvPr>
        </p:nvSpPr>
        <p:spPr/>
        <p:txBody>
          <a:bodyPr/>
          <a:lstStyle/>
          <a:p>
            <a:fld id="{03DFC25C-CBE6-4608-9099-1A726E34F5DE}" type="datetimeFigureOut">
              <a:rPr lang="en-GB" smtClean="0"/>
              <a:t>05/09/2025</a:t>
            </a:fld>
            <a:endParaRPr lang="en-GB"/>
          </a:p>
        </p:txBody>
      </p:sp>
      <p:sp>
        <p:nvSpPr>
          <p:cNvPr id="5" name="Footer Placeholder 4">
            <a:extLst>
              <a:ext uri="{FF2B5EF4-FFF2-40B4-BE49-F238E27FC236}">
                <a16:creationId xmlns:a16="http://schemas.microsoft.com/office/drawing/2014/main" id="{AEEEB9DE-D6A0-4550-ACCB-1AABBA8A4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8F33C6-4EF6-4327-92EB-179BCE2278AB}"/>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05533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3C82833-F0EB-4C8A-9EBB-3F4B41E0ED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E3C77BA-8547-4B24-9529-DC9998BE44A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C1902F-6648-4845-BE53-664FE30D1F27}"/>
              </a:ext>
            </a:extLst>
          </p:cNvPr>
          <p:cNvSpPr>
            <a:spLocks noGrp="1"/>
          </p:cNvSpPr>
          <p:nvPr>
            <p:ph type="dt" sz="half" idx="10"/>
          </p:nvPr>
        </p:nvSpPr>
        <p:spPr/>
        <p:txBody>
          <a:bodyPr/>
          <a:lstStyle/>
          <a:p>
            <a:fld id="{03DFC25C-CBE6-4608-9099-1A726E34F5DE}" type="datetimeFigureOut">
              <a:rPr lang="en-GB" smtClean="0"/>
              <a:t>05/09/2025</a:t>
            </a:fld>
            <a:endParaRPr lang="en-GB"/>
          </a:p>
        </p:txBody>
      </p:sp>
      <p:sp>
        <p:nvSpPr>
          <p:cNvPr id="5" name="Footer Placeholder 4">
            <a:extLst>
              <a:ext uri="{FF2B5EF4-FFF2-40B4-BE49-F238E27FC236}">
                <a16:creationId xmlns:a16="http://schemas.microsoft.com/office/drawing/2014/main" id="{55B0F013-5F5F-4D66-8FA9-11FB3FEB2B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6987C8-434F-40C8-B686-53E278C5775A}"/>
              </a:ext>
            </a:extLst>
          </p:cNvPr>
          <p:cNvSpPr>
            <a:spLocks noGrp="1"/>
          </p:cNvSpPr>
          <p:nvPr>
            <p:ph type="sldNum" sz="quarter" idx="12"/>
          </p:nvPr>
        </p:nvSpPr>
        <p:spPr/>
        <p:txBody>
          <a:bodyPr/>
          <a:lstStyle/>
          <a:p>
            <a:fld id="{62A2DE5D-696C-4EA3-B7DF-DABAB075DA03}" type="slidenum">
              <a:rPr lang="en-GB" smtClean="0"/>
              <a:t>‹#›</a:t>
            </a:fld>
            <a:endParaRPr lang="en-GB"/>
          </a:p>
        </p:txBody>
      </p:sp>
    </p:spTree>
    <p:extLst>
      <p:ext uri="{BB962C8B-B14F-4D97-AF65-F5344CB8AC3E}">
        <p14:creationId xmlns:p14="http://schemas.microsoft.com/office/powerpoint/2010/main" val="24120441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266101-A7A8-4D09-9309-DB3530852D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767BD3-826C-4EBD-A8EE-181853475F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3C538F-B677-42BC-8367-520ED17C74F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FC25C-CBE6-4608-9099-1A726E34F5DE}" type="datetimeFigureOut">
              <a:rPr lang="en-GB" smtClean="0"/>
              <a:t>05/09/2025</a:t>
            </a:fld>
            <a:endParaRPr lang="en-GB"/>
          </a:p>
        </p:txBody>
      </p:sp>
      <p:sp>
        <p:nvSpPr>
          <p:cNvPr id="5" name="Footer Placeholder 4">
            <a:extLst>
              <a:ext uri="{FF2B5EF4-FFF2-40B4-BE49-F238E27FC236}">
                <a16:creationId xmlns:a16="http://schemas.microsoft.com/office/drawing/2014/main" id="{214A299F-2E1F-4E3E-9286-CA83D0EAAE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C72EE94-C524-48E7-8C2B-0D46D365FE8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A2DE5D-696C-4EA3-B7DF-DABAB075DA03}" type="slidenum">
              <a:rPr lang="en-GB" smtClean="0"/>
              <a:t>‹#›</a:t>
            </a:fld>
            <a:endParaRPr lang="en-GB"/>
          </a:p>
        </p:txBody>
      </p:sp>
    </p:spTree>
    <p:extLst>
      <p:ext uri="{BB962C8B-B14F-4D97-AF65-F5344CB8AC3E}">
        <p14:creationId xmlns:p14="http://schemas.microsoft.com/office/powerpoint/2010/main" val="328801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07F67C1E-67BC-423C-B50A-3FD4CE969179}"/>
              </a:ext>
            </a:extLst>
          </p:cNvPr>
          <p:cNvSpPr/>
          <p:nvPr/>
        </p:nvSpPr>
        <p:spPr>
          <a:xfrm>
            <a:off x="4810124" y="171449"/>
            <a:ext cx="3762375" cy="1276351"/>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a:solidFill>
                <a:schemeClr val="tx1"/>
              </a:solidFill>
              <a:ea typeface="+mn-lt"/>
              <a:cs typeface="+mn-lt"/>
            </a:endParaRPr>
          </a:p>
          <a:p>
            <a:pPr algn="ctr"/>
            <a:endParaRPr lang="en-GB" sz="1050">
              <a:solidFill>
                <a:schemeClr val="tx1"/>
              </a:solidFill>
              <a:ea typeface="+mn-lt"/>
              <a:cs typeface="+mn-lt"/>
            </a:endParaRPr>
          </a:p>
          <a:p>
            <a:pPr algn="ctr"/>
            <a:endParaRPr lang="en-GB" sz="1050">
              <a:solidFill>
                <a:schemeClr val="tx1"/>
              </a:solidFill>
              <a:ea typeface="+mn-lt"/>
              <a:cs typeface="+mn-lt"/>
            </a:endParaRPr>
          </a:p>
          <a:p>
            <a:pPr algn="ctr"/>
            <a:r>
              <a:rPr lang="en-GB" sz="1050">
                <a:solidFill>
                  <a:schemeClr val="tx1"/>
                </a:solidFill>
                <a:ea typeface="+mn-lt"/>
                <a:cs typeface="+mn-lt"/>
              </a:rPr>
              <a:t>In PSHE this term we are learning about friendships, families and respect. The children are exploring rules, kindness, bullying, stereotypes and differences, while also practising good listening skills and showing care for others in different situations.</a:t>
            </a:r>
            <a:endParaRPr lang="en-US">
              <a:solidFill>
                <a:schemeClr val="tx1"/>
              </a:solidFill>
              <a:ea typeface="Calibri"/>
              <a:cs typeface="Calibri"/>
            </a:endParaRPr>
          </a:p>
        </p:txBody>
      </p:sp>
      <p:sp>
        <p:nvSpPr>
          <p:cNvPr id="6" name="Rectangle: Diagonal Corners Rounded 5">
            <a:extLst>
              <a:ext uri="{FF2B5EF4-FFF2-40B4-BE49-F238E27FC236}">
                <a16:creationId xmlns:a16="http://schemas.microsoft.com/office/drawing/2014/main" id="{7856E210-7F01-45D8-BB63-D74C71EFFB9B}"/>
              </a:ext>
            </a:extLst>
          </p:cNvPr>
          <p:cNvSpPr/>
          <p:nvPr/>
        </p:nvSpPr>
        <p:spPr>
          <a:xfrm>
            <a:off x="190498" y="247650"/>
            <a:ext cx="4429126" cy="13335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000" b="1" dirty="0">
                <a:solidFill>
                  <a:schemeClr val="bg1"/>
                </a:solidFill>
              </a:rPr>
              <a:t>Rosen Class – Year 2</a:t>
            </a:r>
          </a:p>
          <a:p>
            <a:pPr algn="ctr"/>
            <a:r>
              <a:rPr lang="en-GB" sz="2000" b="1" dirty="0">
                <a:solidFill>
                  <a:schemeClr val="bg1"/>
                </a:solidFill>
              </a:rPr>
              <a:t>Autumn Term  2025</a:t>
            </a:r>
            <a:endParaRPr lang="en-GB" b="1" dirty="0">
              <a:solidFill>
                <a:schemeClr val="bg1"/>
              </a:solidFill>
            </a:endParaRPr>
          </a:p>
        </p:txBody>
      </p:sp>
      <p:pic>
        <p:nvPicPr>
          <p:cNvPr id="1026" name="Picture 2">
            <a:extLst>
              <a:ext uri="{FF2B5EF4-FFF2-40B4-BE49-F238E27FC236}">
                <a16:creationId xmlns:a16="http://schemas.microsoft.com/office/drawing/2014/main" id="{FF92CED5-5503-4916-8791-1F6BDA326B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38E9C526-CB3A-4D31-BDBF-B78D9B254D62}"/>
              </a:ext>
            </a:extLst>
          </p:cNvPr>
          <p:cNvSpPr/>
          <p:nvPr/>
        </p:nvSpPr>
        <p:spPr>
          <a:xfrm>
            <a:off x="295273" y="3429000"/>
            <a:ext cx="2649425" cy="320764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dirty="0">
              <a:solidFill>
                <a:schemeClr val="tx1"/>
              </a:solidFill>
              <a:latin typeface="Arial" panose="020B0604020202020204" pitchFamily="34" charset="0"/>
              <a:cs typeface="Arial" panose="020B0604020202020204" pitchFamily="34" charset="0"/>
            </a:endParaRPr>
          </a:p>
          <a:p>
            <a:r>
              <a:rPr lang="en-GB" sz="1050" b="1" dirty="0">
                <a:solidFill>
                  <a:schemeClr val="tx1"/>
                </a:solidFill>
                <a:latin typeface="Arial"/>
                <a:cs typeface="Arial"/>
              </a:rPr>
              <a:t>I</a:t>
            </a:r>
            <a:r>
              <a:rPr lang="en-GB" sz="1200" dirty="0">
                <a:solidFill>
                  <a:schemeClr val="tx1"/>
                </a:solidFill>
                <a:latin typeface="Arial"/>
                <a:cs typeface="Arial"/>
              </a:rPr>
              <a:t>n English this term, we are looking at suspense tales. We will explore a text about an abandoned castle and work on sentence construction as well as looking at the impact of our different vocabulary choices. We will also look at how to show character's feelings through their actions and the impact of a range of punctuation. </a:t>
            </a:r>
            <a:endParaRPr lang="en-GB" sz="1200" dirty="0">
              <a:solidFill>
                <a:schemeClr val="tx1"/>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A644D98D-7C10-4BFE-95BD-F631AB22B3B1}"/>
              </a:ext>
            </a:extLst>
          </p:cNvPr>
          <p:cNvSpPr/>
          <p:nvPr/>
        </p:nvSpPr>
        <p:spPr>
          <a:xfrm>
            <a:off x="650376"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English</a:t>
            </a:r>
          </a:p>
        </p:txBody>
      </p:sp>
      <p:sp>
        <p:nvSpPr>
          <p:cNvPr id="14" name="Rectangle: Diagonal Corners Rounded 13">
            <a:extLst>
              <a:ext uri="{FF2B5EF4-FFF2-40B4-BE49-F238E27FC236}">
                <a16:creationId xmlns:a16="http://schemas.microsoft.com/office/drawing/2014/main" id="{CA9CA4D1-06EE-4CC6-80EE-28CD66AAC5D9}"/>
              </a:ext>
            </a:extLst>
          </p:cNvPr>
          <p:cNvSpPr/>
          <p:nvPr/>
        </p:nvSpPr>
        <p:spPr>
          <a:xfrm>
            <a:off x="3189036" y="3429000"/>
            <a:ext cx="2466975" cy="327203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fontAlgn="base"/>
            <a:endParaRPr lang="en-GB" sz="1200" dirty="0">
              <a:solidFill>
                <a:schemeClr val="tx1"/>
              </a:solidFill>
              <a:latin typeface="Arial" panose="020B0604020202020204" pitchFamily="34" charset="0"/>
              <a:cs typeface="Arial" panose="020B0604020202020204" pitchFamily="34" charset="0"/>
            </a:endParaRPr>
          </a:p>
          <a:p>
            <a:pPr fontAlgn="base"/>
            <a:endParaRPr lang="en-GB" sz="1200" dirty="0">
              <a:solidFill>
                <a:schemeClr val="tx1"/>
              </a:solidFill>
              <a:latin typeface="Arial" panose="020B0604020202020204" pitchFamily="34" charset="0"/>
              <a:cs typeface="Arial" panose="020B0604020202020204" pitchFamily="34" charset="0"/>
            </a:endParaRPr>
          </a:p>
          <a:p>
            <a:pPr fontAlgn="base"/>
            <a:r>
              <a:rPr lang="en-GB" sz="1200" dirty="0">
                <a:solidFill>
                  <a:schemeClr val="tx1"/>
                </a:solidFill>
                <a:latin typeface="Arial" panose="020B0604020202020204" pitchFamily="34" charset="0"/>
                <a:cs typeface="Arial" panose="020B0604020202020204" pitchFamily="34" charset="0"/>
              </a:rPr>
              <a:t>This term we are looking at place value. We will think about the value of tens and ones and the importance of each column.</a:t>
            </a:r>
            <a:r>
              <a:rPr lang="en-US" sz="1200" dirty="0">
                <a:solidFill>
                  <a:schemeClr val="tx1"/>
                </a:solidFill>
                <a:latin typeface="Arial" panose="020B0604020202020204" pitchFamily="34" charset="0"/>
                <a:cs typeface="Arial" panose="020B0604020202020204" pitchFamily="34" charset="0"/>
              </a:rPr>
              <a:t>​</a:t>
            </a:r>
          </a:p>
          <a:p>
            <a:pPr fontAlgn="base"/>
            <a:r>
              <a:rPr lang="en-GB" sz="1200" dirty="0">
                <a:solidFill>
                  <a:schemeClr val="tx1"/>
                </a:solidFill>
                <a:latin typeface="Arial" panose="020B0604020202020204" pitchFamily="34" charset="0"/>
                <a:cs typeface="Arial" panose="020B0604020202020204" pitchFamily="34" charset="0"/>
              </a:rPr>
              <a:t>We will look closely at counting and the use of key resources such as number lines, number squares and practical resources that will help us in maths as the year progresses.</a:t>
            </a:r>
            <a:endParaRPr lang="en-US" sz="1200" dirty="0">
              <a:solidFill>
                <a:schemeClr val="tx1"/>
              </a:solidFill>
              <a:latin typeface="Arial" panose="020B0604020202020204" pitchFamily="34" charset="0"/>
              <a:cs typeface="Arial" panose="020B0604020202020204" pitchFamily="34" charset="0"/>
            </a:endParaRPr>
          </a:p>
          <a:p>
            <a:endParaRPr lang="en-GB" sz="1200" dirty="0">
              <a:solidFill>
                <a:schemeClr val="tx1"/>
              </a:solidFill>
              <a:latin typeface="Arial" panose="020B0604020202020204" pitchFamily="34" charset="0"/>
              <a:cs typeface="Arial" panose="020B0604020202020204" pitchFamily="34" charset="0"/>
            </a:endParaRPr>
          </a:p>
          <a:p>
            <a:endParaRPr lang="en-GB" sz="1200" dirty="0">
              <a:solidFill>
                <a:schemeClr val="tx1"/>
              </a:solidFill>
              <a:latin typeface="Arial"/>
              <a:cs typeface="Arial"/>
            </a:endParaRPr>
          </a:p>
        </p:txBody>
      </p:sp>
      <p:sp>
        <p:nvSpPr>
          <p:cNvPr id="15" name="Rectangle: Diagonal Corners Rounded 14">
            <a:extLst>
              <a:ext uri="{FF2B5EF4-FFF2-40B4-BE49-F238E27FC236}">
                <a16:creationId xmlns:a16="http://schemas.microsoft.com/office/drawing/2014/main" id="{F5481B61-E165-4E07-89C2-6E0553B2DCC6}"/>
              </a:ext>
            </a:extLst>
          </p:cNvPr>
          <p:cNvSpPr/>
          <p:nvPr/>
        </p:nvSpPr>
        <p:spPr>
          <a:xfrm>
            <a:off x="5804067" y="3412329"/>
            <a:ext cx="2907002" cy="328870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fontAlgn="base"/>
            <a:r>
              <a:rPr lang="en-GB" sz="1200" dirty="0">
                <a:solidFill>
                  <a:schemeClr val="tx1"/>
                </a:solidFill>
                <a:latin typeface="Arial" panose="020B0604020202020204" pitchFamily="34" charset="0"/>
                <a:cs typeface="Arial" panose="020B0604020202020204" pitchFamily="34" charset="0"/>
              </a:rPr>
              <a:t>Our Science unit this term is ‘Habitats’ and we will be understanding and describing life processes and how habitats work.</a:t>
            </a:r>
            <a:r>
              <a:rPr lang="en-US" sz="1200" dirty="0">
                <a:solidFill>
                  <a:schemeClr val="tx1"/>
                </a:solidFill>
                <a:latin typeface="Arial" panose="020B0604020202020204" pitchFamily="34" charset="0"/>
                <a:cs typeface="Arial" panose="020B0604020202020204" pitchFamily="34" charset="0"/>
              </a:rPr>
              <a:t>​</a:t>
            </a:r>
          </a:p>
          <a:p>
            <a:pPr fontAlgn="base"/>
            <a:r>
              <a:rPr lang="en-GB" sz="1200" dirty="0">
                <a:solidFill>
                  <a:schemeClr val="tx1"/>
                </a:solidFill>
                <a:latin typeface="Arial" panose="020B0604020202020204" pitchFamily="34" charset="0"/>
                <a:cs typeface="Arial" panose="020B0604020202020204" pitchFamily="34" charset="0"/>
              </a:rPr>
              <a:t>We will be looking closely at a variety of habitats and how animals and plants within them rely on each other for existence and food. We will be working scientifically as we investigate and find out about different animals and their needs.</a:t>
            </a:r>
            <a:r>
              <a:rPr lang="en-US" sz="1200" dirty="0">
                <a:solidFill>
                  <a:schemeClr val="tx1"/>
                </a:solidFill>
                <a:latin typeface="Arial" panose="020B0604020202020204" pitchFamily="34" charset="0"/>
                <a:cs typeface="Arial" panose="020B0604020202020204" pitchFamily="34" charset="0"/>
              </a:rPr>
              <a:t>​</a:t>
            </a:r>
          </a:p>
        </p:txBody>
      </p:sp>
      <p:sp>
        <p:nvSpPr>
          <p:cNvPr id="16" name="Rectangle 15">
            <a:extLst>
              <a:ext uri="{FF2B5EF4-FFF2-40B4-BE49-F238E27FC236}">
                <a16:creationId xmlns:a16="http://schemas.microsoft.com/office/drawing/2014/main" id="{13E581B5-718F-4DB8-AD76-080860290E83}"/>
              </a:ext>
            </a:extLst>
          </p:cNvPr>
          <p:cNvSpPr/>
          <p:nvPr/>
        </p:nvSpPr>
        <p:spPr>
          <a:xfrm>
            <a:off x="3440867"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Maths</a:t>
            </a:r>
          </a:p>
        </p:txBody>
      </p:sp>
      <p:sp>
        <p:nvSpPr>
          <p:cNvPr id="17" name="Rectangle 16">
            <a:extLst>
              <a:ext uri="{FF2B5EF4-FFF2-40B4-BE49-F238E27FC236}">
                <a16:creationId xmlns:a16="http://schemas.microsoft.com/office/drawing/2014/main" id="{5B122CD1-45A3-4894-9E2C-6AB0B4087721}"/>
              </a:ext>
            </a:extLst>
          </p:cNvPr>
          <p:cNvSpPr/>
          <p:nvPr/>
        </p:nvSpPr>
        <p:spPr>
          <a:xfrm>
            <a:off x="6327269"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Science</a:t>
            </a:r>
          </a:p>
        </p:txBody>
      </p:sp>
      <p:sp>
        <p:nvSpPr>
          <p:cNvPr id="18" name="Rectangle: Diagonal Corners Rounded 17">
            <a:extLst>
              <a:ext uri="{FF2B5EF4-FFF2-40B4-BE49-F238E27FC236}">
                <a16:creationId xmlns:a16="http://schemas.microsoft.com/office/drawing/2014/main" id="{6C1FD904-B556-455E-A5A6-D52A6A7A83A2}"/>
              </a:ext>
            </a:extLst>
          </p:cNvPr>
          <p:cNvSpPr/>
          <p:nvPr/>
        </p:nvSpPr>
        <p:spPr>
          <a:xfrm>
            <a:off x="8863014" y="3872154"/>
            <a:ext cx="3033713" cy="270009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l"/>
            <a:endParaRPr lang="en-GB" sz="1200">
              <a:solidFill>
                <a:schemeClr val="tx1"/>
              </a:solidFill>
              <a:latin typeface="Arial" panose="020B0604020202020204" pitchFamily="34" charset="0"/>
              <a:cs typeface="Arial" panose="020B0604020202020204" pitchFamily="34" charset="0"/>
            </a:endParaRPr>
          </a:p>
          <a:p>
            <a:pPr algn="l"/>
            <a:endParaRPr lang="en-GB" sz="1200">
              <a:solidFill>
                <a:schemeClr val="tx1"/>
              </a:solidFill>
              <a:latin typeface="Arial" panose="020B0604020202020204" pitchFamily="34" charset="0"/>
              <a:cs typeface="Arial" panose="020B0604020202020204" pitchFamily="34" charset="0"/>
            </a:endParaRPr>
          </a:p>
          <a:p>
            <a:r>
              <a:rPr lang="en-GB" sz="1200">
                <a:solidFill>
                  <a:schemeClr val="tx1"/>
                </a:solidFill>
                <a:latin typeface="Arial"/>
                <a:cs typeface="Arial"/>
              </a:rPr>
              <a:t>This half term in Design and Technology, pupils will learn how to design and build strong, free-standing frame structures. They will experiment with different shapes and sizes, then create a sturdy, attractive pavilion using suitable materials, effective construction techniques, and cladding. By the end of the unit, they will be able to design and make stable structures that are both strong and visually appealing.</a:t>
            </a:r>
          </a:p>
        </p:txBody>
      </p:sp>
      <p:sp>
        <p:nvSpPr>
          <p:cNvPr id="19" name="Rectangle 18">
            <a:extLst>
              <a:ext uri="{FF2B5EF4-FFF2-40B4-BE49-F238E27FC236}">
                <a16:creationId xmlns:a16="http://schemas.microsoft.com/office/drawing/2014/main" id="{AA99272C-FF5C-4299-B3F9-A9CF9C715549}"/>
              </a:ext>
            </a:extLst>
          </p:cNvPr>
          <p:cNvSpPr/>
          <p:nvPr/>
        </p:nvSpPr>
        <p:spPr>
          <a:xfrm>
            <a:off x="9510710" y="3915739"/>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DT </a:t>
            </a:r>
          </a:p>
        </p:txBody>
      </p:sp>
      <p:sp>
        <p:nvSpPr>
          <p:cNvPr id="20" name="Rectangle: Diagonal Corners Rounded 19">
            <a:extLst>
              <a:ext uri="{FF2B5EF4-FFF2-40B4-BE49-F238E27FC236}">
                <a16:creationId xmlns:a16="http://schemas.microsoft.com/office/drawing/2014/main" id="{B4B6D7DE-38F7-4745-AFC0-82269939B67E}"/>
              </a:ext>
            </a:extLst>
          </p:cNvPr>
          <p:cNvSpPr/>
          <p:nvPr/>
        </p:nvSpPr>
        <p:spPr>
          <a:xfrm>
            <a:off x="8863014" y="2020359"/>
            <a:ext cx="3033713" cy="160020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dirty="0">
              <a:solidFill>
                <a:schemeClr val="tx1"/>
              </a:solidFill>
              <a:ea typeface="+mn-lt"/>
              <a:cs typeface="+mn-lt"/>
            </a:endParaRPr>
          </a:p>
          <a:p>
            <a:endParaRPr lang="en-GB" sz="1050" dirty="0">
              <a:solidFill>
                <a:schemeClr val="tx1"/>
              </a:solidFill>
              <a:ea typeface="+mn-lt"/>
              <a:cs typeface="+mn-lt"/>
            </a:endParaRPr>
          </a:p>
          <a:p>
            <a:r>
              <a:rPr lang="en-GB" sz="1050" dirty="0">
                <a:solidFill>
                  <a:schemeClr val="tx1"/>
                </a:solidFill>
                <a:ea typeface="+mn-lt"/>
                <a:cs typeface="+mn-lt"/>
              </a:rPr>
              <a:t>This term in PE, children will be learning hockey, developing a range of key skills such as dribbling, passing, shooting, and teamwork through fun games and activities. Alongside building fitness and confidence.</a:t>
            </a:r>
            <a:endParaRPr lang="en-GB" sz="1050" dirty="0">
              <a:solidFill>
                <a:schemeClr val="tx1"/>
              </a:solidFill>
              <a:ea typeface="Calibri"/>
              <a:cs typeface="Calibri"/>
            </a:endParaRPr>
          </a:p>
        </p:txBody>
      </p:sp>
      <p:sp>
        <p:nvSpPr>
          <p:cNvPr id="22" name="Rectangle: Diagonal Corners Rounded 21">
            <a:extLst>
              <a:ext uri="{FF2B5EF4-FFF2-40B4-BE49-F238E27FC236}">
                <a16:creationId xmlns:a16="http://schemas.microsoft.com/office/drawing/2014/main" id="{3044C595-3883-4711-8CB6-7B33AC6BA8C2}"/>
              </a:ext>
            </a:extLst>
          </p:cNvPr>
          <p:cNvSpPr/>
          <p:nvPr/>
        </p:nvSpPr>
        <p:spPr>
          <a:xfrm>
            <a:off x="4785397" y="1751253"/>
            <a:ext cx="3776664" cy="150376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a:solidFill>
                <a:schemeClr val="tx1"/>
              </a:solidFill>
              <a:latin typeface="Arial"/>
              <a:cs typeface="Arial"/>
            </a:endParaRPr>
          </a:p>
          <a:p>
            <a:endParaRPr lang="en-GB" sz="1050" b="1">
              <a:solidFill>
                <a:schemeClr val="tx1"/>
              </a:solidFill>
              <a:latin typeface="Arial"/>
              <a:cs typeface="Arial"/>
            </a:endParaRPr>
          </a:p>
          <a:p>
            <a:endParaRPr lang="en-GB" sz="1050" b="1">
              <a:solidFill>
                <a:schemeClr val="tx1"/>
              </a:solidFill>
              <a:latin typeface="Arial"/>
              <a:cs typeface="Arial"/>
            </a:endParaRPr>
          </a:p>
          <a:p>
            <a:r>
              <a:rPr lang="en-GB" sz="1050">
                <a:solidFill>
                  <a:schemeClr val="tx1"/>
                </a:solidFill>
                <a:latin typeface="Arial"/>
                <a:cs typeface="Arial"/>
              </a:rPr>
              <a:t>In RE this half-term we will be exploring 'what do Christians learn from the creation story? This is a fantastic unit, filled with opportunities for deep thinking, analysis of elements of the book of Genesis in the bible and exploring children's own beliefs and views about what they find awe-inspiring. There's some fantastic art opportunities in the unit too!</a:t>
            </a:r>
            <a:endParaRPr lang="en-GB" sz="1050">
              <a:solidFill>
                <a:schemeClr val="tx1"/>
              </a:solidFill>
              <a:latin typeface="Arial" panose="020B0604020202020204" pitchFamily="34" charset="0"/>
              <a:cs typeface="Arial" panose="020B0604020202020204" pitchFamily="34" charset="0"/>
            </a:endParaRPr>
          </a:p>
          <a:p>
            <a:endParaRPr lang="en-GB" sz="1050" b="1">
              <a:solidFill>
                <a:schemeClr val="tx1"/>
              </a:solidFill>
              <a:latin typeface="Arial" panose="020B0604020202020204" pitchFamily="34" charset="0"/>
              <a:cs typeface="Arial" panose="020B0604020202020204" pitchFamily="34" charset="0"/>
            </a:endParaRPr>
          </a:p>
        </p:txBody>
      </p:sp>
      <p:sp>
        <p:nvSpPr>
          <p:cNvPr id="23" name="Rectangle 22">
            <a:extLst>
              <a:ext uri="{FF2B5EF4-FFF2-40B4-BE49-F238E27FC236}">
                <a16:creationId xmlns:a16="http://schemas.microsoft.com/office/drawing/2014/main" id="{5983648C-2FA1-4BFC-A1A7-5817E617C65A}"/>
              </a:ext>
            </a:extLst>
          </p:cNvPr>
          <p:cNvSpPr/>
          <p:nvPr/>
        </p:nvSpPr>
        <p:spPr>
          <a:xfrm>
            <a:off x="9510710" y="2081211"/>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PE</a:t>
            </a:r>
          </a:p>
        </p:txBody>
      </p:sp>
      <p:sp>
        <p:nvSpPr>
          <p:cNvPr id="24" name="Rectangle 23">
            <a:extLst>
              <a:ext uri="{FF2B5EF4-FFF2-40B4-BE49-F238E27FC236}">
                <a16:creationId xmlns:a16="http://schemas.microsoft.com/office/drawing/2014/main" id="{581A6D4A-41BF-41C6-9C5C-7911BFFC8729}"/>
              </a:ext>
            </a:extLst>
          </p:cNvPr>
          <p:cNvSpPr/>
          <p:nvPr/>
        </p:nvSpPr>
        <p:spPr>
          <a:xfrm>
            <a:off x="5400672" y="1747835"/>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RE</a:t>
            </a:r>
          </a:p>
        </p:txBody>
      </p:sp>
      <p:sp>
        <p:nvSpPr>
          <p:cNvPr id="30" name="Rectangle: Diagonal Corners Rounded 29">
            <a:extLst>
              <a:ext uri="{FF2B5EF4-FFF2-40B4-BE49-F238E27FC236}">
                <a16:creationId xmlns:a16="http://schemas.microsoft.com/office/drawing/2014/main" id="{92B2FAB4-9321-4447-A5BB-832B17E016F8}"/>
              </a:ext>
            </a:extLst>
          </p:cNvPr>
          <p:cNvSpPr/>
          <p:nvPr/>
        </p:nvSpPr>
        <p:spPr>
          <a:xfrm>
            <a:off x="8863014" y="190500"/>
            <a:ext cx="3033713" cy="160020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a:solidFill>
                <a:schemeClr val="tx1"/>
              </a:solidFill>
              <a:latin typeface="Arial"/>
              <a:cs typeface="Arial"/>
            </a:endParaRPr>
          </a:p>
          <a:p>
            <a:pPr algn="ctr"/>
            <a:r>
              <a:rPr lang="en-GB" sz="1050">
                <a:solidFill>
                  <a:schemeClr val="tx1"/>
                </a:solidFill>
                <a:latin typeface="Arial"/>
                <a:cs typeface="Arial"/>
              </a:rPr>
              <a:t>In Computing, we will be looking at outlook emails and how to send information to each other. We will learn how to complete online surveys to gather data and begin to explore Microsoft Excel to present data. </a:t>
            </a:r>
            <a:endParaRPr lang="en-GB" sz="1050">
              <a:solidFill>
                <a:schemeClr val="tx1"/>
              </a:solidFill>
              <a:latin typeface="Arial" panose="020B0604020202020204" pitchFamily="34" charset="0"/>
              <a:cs typeface="Arial" panose="020B0604020202020204" pitchFamily="34" charset="0"/>
            </a:endParaRPr>
          </a:p>
        </p:txBody>
      </p:sp>
      <p:sp>
        <p:nvSpPr>
          <p:cNvPr id="31" name="Rectangle 30">
            <a:extLst>
              <a:ext uri="{FF2B5EF4-FFF2-40B4-BE49-F238E27FC236}">
                <a16:creationId xmlns:a16="http://schemas.microsoft.com/office/drawing/2014/main" id="{A7B1A306-A949-4B8F-A4E6-B18120E23ECF}"/>
              </a:ext>
            </a:extLst>
          </p:cNvPr>
          <p:cNvSpPr/>
          <p:nvPr/>
        </p:nvSpPr>
        <p:spPr>
          <a:xfrm>
            <a:off x="9510711" y="247650"/>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Computing</a:t>
            </a:r>
          </a:p>
        </p:txBody>
      </p:sp>
      <p:sp>
        <p:nvSpPr>
          <p:cNvPr id="26" name="Rectangle: Diagonal Corners Rounded 25">
            <a:extLst>
              <a:ext uri="{FF2B5EF4-FFF2-40B4-BE49-F238E27FC236}">
                <a16:creationId xmlns:a16="http://schemas.microsoft.com/office/drawing/2014/main" id="{704227D4-9261-4959-82C9-80E8E4867FD0}"/>
              </a:ext>
            </a:extLst>
          </p:cNvPr>
          <p:cNvSpPr/>
          <p:nvPr/>
        </p:nvSpPr>
        <p:spPr>
          <a:xfrm>
            <a:off x="650077" y="1646033"/>
            <a:ext cx="3776664" cy="1680412"/>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fontAlgn="base"/>
            <a:r>
              <a:rPr lang="en-GB" dirty="0"/>
              <a:t>​</a:t>
            </a:r>
          </a:p>
          <a:p>
            <a:pPr fontAlgn="base"/>
            <a:r>
              <a:rPr lang="en-GB" sz="1100" dirty="0">
                <a:solidFill>
                  <a:schemeClr val="tx1"/>
                </a:solidFill>
                <a:latin typeface="Arial" panose="020B0604020202020204" pitchFamily="34" charset="0"/>
                <a:cs typeface="Arial" panose="020B0604020202020204" pitchFamily="34" charset="0"/>
              </a:rPr>
              <a:t>In History this term we will be thinking about the question, ‘What is history?’</a:t>
            </a:r>
            <a:r>
              <a:rPr lang="en-US" sz="1100" dirty="0">
                <a:solidFill>
                  <a:schemeClr val="tx1"/>
                </a:solidFill>
                <a:latin typeface="Arial" panose="020B0604020202020204" pitchFamily="34" charset="0"/>
                <a:cs typeface="Arial" panose="020B0604020202020204" pitchFamily="34" charset="0"/>
              </a:rPr>
              <a:t>​</a:t>
            </a:r>
            <a:r>
              <a:rPr lang="en-GB" sz="1100" dirty="0">
                <a:solidFill>
                  <a:schemeClr val="tx1"/>
                </a:solidFill>
                <a:latin typeface="Arial" panose="020B0604020202020204" pitchFamily="34" charset="0"/>
                <a:cs typeface="Arial" panose="020B0604020202020204" pitchFamily="34" charset="0"/>
              </a:rPr>
              <a:t>We begin by looking at what our perception of history is and then looking closely at our own history. We move on to look at memories we have and then memories of the past from others, particularly focussing on seaside memories. </a:t>
            </a:r>
            <a:r>
              <a:rPr lang="en-US" sz="1100" dirty="0">
                <a:solidFill>
                  <a:schemeClr val="tx1"/>
                </a:solidFill>
                <a:latin typeface="Arial" panose="020B0604020202020204" pitchFamily="34" charset="0"/>
                <a:cs typeface="Arial" panose="020B0604020202020204" pitchFamily="34" charset="0"/>
              </a:rPr>
              <a:t>​</a:t>
            </a:r>
          </a:p>
          <a:p>
            <a:pPr fontAlgn="base"/>
            <a:r>
              <a:rPr lang="en-GB" sz="1100" dirty="0">
                <a:solidFill>
                  <a:schemeClr val="tx1"/>
                </a:solidFill>
                <a:latin typeface="Arial" panose="020B0604020202020204" pitchFamily="34" charset="0"/>
                <a:cs typeface="Arial" panose="020B0604020202020204" pitchFamily="34" charset="0"/>
              </a:rPr>
              <a:t>We look closely at seaside holidays in the past and develop key historical skills.</a:t>
            </a:r>
            <a:endParaRPr lang="en-US" sz="1100" dirty="0">
              <a:solidFill>
                <a:schemeClr val="tx1"/>
              </a:solidFill>
              <a:latin typeface="Arial" panose="020B0604020202020204" pitchFamily="34" charset="0"/>
              <a:cs typeface="Arial" panose="020B0604020202020204" pitchFamily="34" charset="0"/>
            </a:endParaRPr>
          </a:p>
        </p:txBody>
      </p:sp>
      <p:sp>
        <p:nvSpPr>
          <p:cNvPr id="27" name="Rectangle 26">
            <a:extLst>
              <a:ext uri="{FF2B5EF4-FFF2-40B4-BE49-F238E27FC236}">
                <a16:creationId xmlns:a16="http://schemas.microsoft.com/office/drawing/2014/main" id="{E803A7F6-B9A5-4631-BDE5-BE63481CA949}"/>
              </a:ext>
            </a:extLst>
          </p:cNvPr>
          <p:cNvSpPr/>
          <p:nvPr/>
        </p:nvSpPr>
        <p:spPr>
          <a:xfrm>
            <a:off x="1418145" y="1637430"/>
            <a:ext cx="2288616" cy="27686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 History  </a:t>
            </a:r>
          </a:p>
        </p:txBody>
      </p:sp>
      <p:sp>
        <p:nvSpPr>
          <p:cNvPr id="2" name="Rectangle 1">
            <a:extLst>
              <a:ext uri="{FF2B5EF4-FFF2-40B4-BE49-F238E27FC236}">
                <a16:creationId xmlns:a16="http://schemas.microsoft.com/office/drawing/2014/main" id="{C08AED9C-9551-F648-2076-1FE23402D4F6}"/>
              </a:ext>
            </a:extLst>
          </p:cNvPr>
          <p:cNvSpPr/>
          <p:nvPr/>
        </p:nvSpPr>
        <p:spPr>
          <a:xfrm>
            <a:off x="5400672" y="247650"/>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PHSE</a:t>
            </a:r>
          </a:p>
        </p:txBody>
      </p:sp>
    </p:spTree>
    <p:extLst>
      <p:ext uri="{BB962C8B-B14F-4D97-AF65-F5344CB8AC3E}">
        <p14:creationId xmlns:p14="http://schemas.microsoft.com/office/powerpoint/2010/main" val="3691939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53609A-C8B1-F8A4-DC46-36ECB227207D}"/>
            </a:ext>
          </a:extLst>
        </p:cNvPr>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CE162EAB-4308-938E-4193-9F868AD75ED6}"/>
              </a:ext>
            </a:extLst>
          </p:cNvPr>
          <p:cNvSpPr/>
          <p:nvPr/>
        </p:nvSpPr>
        <p:spPr>
          <a:xfrm>
            <a:off x="4810124" y="171449"/>
            <a:ext cx="3762375" cy="1276351"/>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a:solidFill>
                <a:schemeClr val="tx1"/>
              </a:solidFill>
              <a:ea typeface="+mn-lt"/>
              <a:cs typeface="+mn-lt"/>
            </a:endParaRPr>
          </a:p>
          <a:p>
            <a:pPr algn="ctr"/>
            <a:endParaRPr lang="en-GB" sz="1050">
              <a:solidFill>
                <a:schemeClr val="tx1"/>
              </a:solidFill>
              <a:ea typeface="+mn-lt"/>
              <a:cs typeface="+mn-lt"/>
            </a:endParaRPr>
          </a:p>
          <a:p>
            <a:pPr algn="ctr"/>
            <a:endParaRPr lang="en-GB" sz="1050">
              <a:solidFill>
                <a:schemeClr val="tx1"/>
              </a:solidFill>
              <a:ea typeface="+mn-lt"/>
              <a:cs typeface="+mn-lt"/>
            </a:endParaRPr>
          </a:p>
          <a:p>
            <a:pPr algn="ctr"/>
            <a:r>
              <a:rPr lang="en-GB" sz="1050">
                <a:solidFill>
                  <a:schemeClr val="tx1"/>
                </a:solidFill>
                <a:ea typeface="+mn-lt"/>
                <a:cs typeface="+mn-lt"/>
              </a:rPr>
              <a:t>In PSHE this term we are learning about friendships, families and respect. The children are exploring rules, kindness, bullying, stereotypes and differences, while also practising good listening skills and showing care for others in different situations.</a:t>
            </a:r>
            <a:endParaRPr lang="en-US">
              <a:solidFill>
                <a:schemeClr val="tx1"/>
              </a:solidFill>
              <a:ea typeface="Calibri"/>
              <a:cs typeface="Calibri"/>
            </a:endParaRPr>
          </a:p>
        </p:txBody>
      </p:sp>
      <p:sp>
        <p:nvSpPr>
          <p:cNvPr id="6" name="Rectangle: Diagonal Corners Rounded 5">
            <a:extLst>
              <a:ext uri="{FF2B5EF4-FFF2-40B4-BE49-F238E27FC236}">
                <a16:creationId xmlns:a16="http://schemas.microsoft.com/office/drawing/2014/main" id="{D4A0B449-F319-55EB-C413-E6D69792B034}"/>
              </a:ext>
            </a:extLst>
          </p:cNvPr>
          <p:cNvSpPr/>
          <p:nvPr/>
        </p:nvSpPr>
        <p:spPr>
          <a:xfrm>
            <a:off x="190498" y="247650"/>
            <a:ext cx="4429126" cy="1333500"/>
          </a:xfrm>
          <a:prstGeom prst="round2DiagRect">
            <a:avLst/>
          </a:prstGeom>
          <a:solidFill>
            <a:srgbClr val="7030A0"/>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000" b="1" dirty="0">
                <a:solidFill>
                  <a:schemeClr val="bg1"/>
                </a:solidFill>
              </a:rPr>
              <a:t>Rosen Class – Year 3 </a:t>
            </a:r>
          </a:p>
          <a:p>
            <a:pPr algn="ctr"/>
            <a:r>
              <a:rPr lang="en-GB" sz="2000" b="1" dirty="0">
                <a:solidFill>
                  <a:schemeClr val="bg1"/>
                </a:solidFill>
              </a:rPr>
              <a:t>Autumn Term  2025</a:t>
            </a:r>
            <a:endParaRPr lang="en-GB" b="1" dirty="0">
              <a:solidFill>
                <a:schemeClr val="bg1"/>
              </a:solidFill>
            </a:endParaRPr>
          </a:p>
        </p:txBody>
      </p:sp>
      <p:pic>
        <p:nvPicPr>
          <p:cNvPr id="1026" name="Picture 2">
            <a:extLst>
              <a:ext uri="{FF2B5EF4-FFF2-40B4-BE49-F238E27FC236}">
                <a16:creationId xmlns:a16="http://schemas.microsoft.com/office/drawing/2014/main" id="{EF1DFDB4-0A80-647A-60F6-F035EBDD16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304800"/>
            <a:ext cx="904875" cy="933450"/>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Diagonal Corners Rounded 11">
            <a:extLst>
              <a:ext uri="{FF2B5EF4-FFF2-40B4-BE49-F238E27FC236}">
                <a16:creationId xmlns:a16="http://schemas.microsoft.com/office/drawing/2014/main" id="{8158F8C5-3714-68FD-3BAB-EA21FEDA15B5}"/>
              </a:ext>
            </a:extLst>
          </p:cNvPr>
          <p:cNvSpPr/>
          <p:nvPr/>
        </p:nvSpPr>
        <p:spPr>
          <a:xfrm>
            <a:off x="295273" y="3429000"/>
            <a:ext cx="2649425" cy="3207644"/>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a:solidFill>
                <a:schemeClr val="tx1"/>
              </a:solidFill>
              <a:latin typeface="Arial" panose="020B0604020202020204" pitchFamily="34" charset="0"/>
              <a:cs typeface="Arial" panose="020B0604020202020204" pitchFamily="34" charset="0"/>
            </a:endParaRPr>
          </a:p>
          <a:p>
            <a:r>
              <a:rPr lang="en-GB" sz="1050" b="1">
                <a:solidFill>
                  <a:schemeClr val="tx1"/>
                </a:solidFill>
                <a:latin typeface="Arial"/>
                <a:cs typeface="Arial"/>
              </a:rPr>
              <a:t>I</a:t>
            </a:r>
            <a:r>
              <a:rPr lang="en-GB" sz="1200">
                <a:solidFill>
                  <a:schemeClr val="tx1"/>
                </a:solidFill>
                <a:latin typeface="Arial"/>
                <a:cs typeface="Arial"/>
              </a:rPr>
              <a:t>n English this term, we are looking at suspense tales. We will explore a text about an abandoned castle and work on sentence construction as well as looking at the impact of our different vocabulary choices. We will also look at how to show character's feelings through their actions and the impact of a range of punctuation. </a:t>
            </a:r>
            <a:endParaRPr lang="en-GB" sz="1200">
              <a:solidFill>
                <a:schemeClr val="tx1"/>
              </a:solidFill>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A412709C-61FF-33CB-CD1F-089B1B6DC5F9}"/>
              </a:ext>
            </a:extLst>
          </p:cNvPr>
          <p:cNvSpPr/>
          <p:nvPr/>
        </p:nvSpPr>
        <p:spPr>
          <a:xfrm>
            <a:off x="650376"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English</a:t>
            </a:r>
          </a:p>
        </p:txBody>
      </p:sp>
      <p:sp>
        <p:nvSpPr>
          <p:cNvPr id="14" name="Rectangle: Diagonal Corners Rounded 13">
            <a:extLst>
              <a:ext uri="{FF2B5EF4-FFF2-40B4-BE49-F238E27FC236}">
                <a16:creationId xmlns:a16="http://schemas.microsoft.com/office/drawing/2014/main" id="{CFD3D5C3-7A4D-4AF1-DC6A-7BBD9B5677E0}"/>
              </a:ext>
            </a:extLst>
          </p:cNvPr>
          <p:cNvSpPr/>
          <p:nvPr/>
        </p:nvSpPr>
        <p:spPr>
          <a:xfrm>
            <a:off x="3189036" y="3429000"/>
            <a:ext cx="2466975" cy="3272038"/>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latin typeface="Arial"/>
              <a:cs typeface="Arial"/>
            </a:endParaRPr>
          </a:p>
          <a:p>
            <a:endParaRPr lang="en-GB" sz="1200">
              <a:solidFill>
                <a:schemeClr val="tx1"/>
              </a:solidFill>
              <a:latin typeface="Arial"/>
              <a:cs typeface="Arial"/>
            </a:endParaRPr>
          </a:p>
          <a:p>
            <a:r>
              <a:rPr lang="en-GB" sz="1200">
                <a:solidFill>
                  <a:schemeClr val="tx1"/>
                </a:solidFill>
                <a:latin typeface="Arial"/>
                <a:cs typeface="Arial"/>
              </a:rPr>
              <a:t>In Maths this term, we will focus on building pupils’ number knowledge, with an emphasis on place value, addition, and subtraction. Children will use number bond diagrams to deepen their understanding of number relationships, alongside practising the standard column method to develop accuracy and confidence in calculations.</a:t>
            </a:r>
          </a:p>
        </p:txBody>
      </p:sp>
      <p:sp>
        <p:nvSpPr>
          <p:cNvPr id="15" name="Rectangle: Diagonal Corners Rounded 14">
            <a:extLst>
              <a:ext uri="{FF2B5EF4-FFF2-40B4-BE49-F238E27FC236}">
                <a16:creationId xmlns:a16="http://schemas.microsoft.com/office/drawing/2014/main" id="{9829A4C2-9C37-F703-C083-86FC6F087915}"/>
              </a:ext>
            </a:extLst>
          </p:cNvPr>
          <p:cNvSpPr/>
          <p:nvPr/>
        </p:nvSpPr>
        <p:spPr>
          <a:xfrm>
            <a:off x="5804067" y="3412329"/>
            <a:ext cx="2907002" cy="3288709"/>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200">
              <a:solidFill>
                <a:schemeClr val="tx1"/>
              </a:solidFill>
              <a:ea typeface="+mn-lt"/>
              <a:cs typeface="+mn-lt"/>
            </a:endParaRPr>
          </a:p>
          <a:p>
            <a:endParaRPr lang="en-GB" sz="1200">
              <a:solidFill>
                <a:schemeClr val="tx1"/>
              </a:solidFill>
              <a:ea typeface="+mn-lt"/>
              <a:cs typeface="+mn-lt"/>
            </a:endParaRPr>
          </a:p>
          <a:p>
            <a:endParaRPr lang="en-GB" sz="1200">
              <a:solidFill>
                <a:schemeClr val="tx1"/>
              </a:solidFill>
              <a:ea typeface="+mn-lt"/>
              <a:cs typeface="+mn-lt"/>
            </a:endParaRPr>
          </a:p>
          <a:p>
            <a:r>
              <a:rPr lang="en-GB" sz="1200">
                <a:solidFill>
                  <a:schemeClr val="tx1"/>
                </a:solidFill>
                <a:ea typeface="+mn-lt"/>
                <a:cs typeface="+mn-lt"/>
              </a:rPr>
              <a:t>In science this term we are exploring the human body and food chains. The pupils will learn to label key organs in the digestive system and explain their functions, as well as describe the role of different teeth and how to care for them. We will also create food chains, identifying producers, predators and prey, and use this knowledge to explain how animals get their energy. To bring learning together, the children will investigate “poo clues” to understand digestion, diets and teeth, and finish by writing a letter using scientific vocabulary.</a:t>
            </a:r>
            <a:endParaRPr lang="en-US">
              <a:solidFill>
                <a:schemeClr val="tx1"/>
              </a:solidFill>
              <a:ea typeface="+mn-lt"/>
              <a:cs typeface="+mn-lt"/>
            </a:endParaRPr>
          </a:p>
        </p:txBody>
      </p:sp>
      <p:sp>
        <p:nvSpPr>
          <p:cNvPr id="16" name="Rectangle 15">
            <a:extLst>
              <a:ext uri="{FF2B5EF4-FFF2-40B4-BE49-F238E27FC236}">
                <a16:creationId xmlns:a16="http://schemas.microsoft.com/office/drawing/2014/main" id="{E6416D86-0FA2-D307-0A6D-D35C26859661}"/>
              </a:ext>
            </a:extLst>
          </p:cNvPr>
          <p:cNvSpPr/>
          <p:nvPr/>
        </p:nvSpPr>
        <p:spPr>
          <a:xfrm>
            <a:off x="3440867"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Maths</a:t>
            </a:r>
          </a:p>
        </p:txBody>
      </p:sp>
      <p:sp>
        <p:nvSpPr>
          <p:cNvPr id="17" name="Rectangle 16">
            <a:extLst>
              <a:ext uri="{FF2B5EF4-FFF2-40B4-BE49-F238E27FC236}">
                <a16:creationId xmlns:a16="http://schemas.microsoft.com/office/drawing/2014/main" id="{0D5A38A7-D657-8C81-4959-48D3611F001E}"/>
              </a:ext>
            </a:extLst>
          </p:cNvPr>
          <p:cNvSpPr/>
          <p:nvPr/>
        </p:nvSpPr>
        <p:spPr>
          <a:xfrm>
            <a:off x="6327269" y="3493883"/>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Science</a:t>
            </a:r>
          </a:p>
        </p:txBody>
      </p:sp>
      <p:sp>
        <p:nvSpPr>
          <p:cNvPr id="18" name="Rectangle: Diagonal Corners Rounded 17">
            <a:extLst>
              <a:ext uri="{FF2B5EF4-FFF2-40B4-BE49-F238E27FC236}">
                <a16:creationId xmlns:a16="http://schemas.microsoft.com/office/drawing/2014/main" id="{F7D3A500-2657-426D-AE70-5BCCBD056E60}"/>
              </a:ext>
            </a:extLst>
          </p:cNvPr>
          <p:cNvSpPr/>
          <p:nvPr/>
        </p:nvSpPr>
        <p:spPr>
          <a:xfrm>
            <a:off x="8863014" y="3872154"/>
            <a:ext cx="3033713" cy="2700095"/>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l"/>
            <a:endParaRPr lang="en-GB" sz="1200">
              <a:solidFill>
                <a:schemeClr val="tx1"/>
              </a:solidFill>
              <a:latin typeface="Arial" panose="020B0604020202020204" pitchFamily="34" charset="0"/>
              <a:cs typeface="Arial" panose="020B0604020202020204" pitchFamily="34" charset="0"/>
            </a:endParaRPr>
          </a:p>
          <a:p>
            <a:pPr algn="l"/>
            <a:endParaRPr lang="en-GB" sz="1200">
              <a:solidFill>
                <a:schemeClr val="tx1"/>
              </a:solidFill>
              <a:latin typeface="Arial" panose="020B0604020202020204" pitchFamily="34" charset="0"/>
              <a:cs typeface="Arial" panose="020B0604020202020204" pitchFamily="34" charset="0"/>
            </a:endParaRPr>
          </a:p>
          <a:p>
            <a:r>
              <a:rPr lang="en-GB" sz="1200">
                <a:solidFill>
                  <a:schemeClr val="tx1"/>
                </a:solidFill>
                <a:latin typeface="Arial"/>
                <a:cs typeface="Arial"/>
              </a:rPr>
              <a:t>This half term in Design and Technology, pupils will learn how to design and build strong, free-standing frame structures. They will experiment with different shapes and sizes, then create a sturdy, attractive pavilion using suitable materials, effective construction techniques, and cladding. By the end of the unit, they will be able to design and make stable structures that are both strong and visually appealing.</a:t>
            </a:r>
          </a:p>
        </p:txBody>
      </p:sp>
      <p:sp>
        <p:nvSpPr>
          <p:cNvPr id="19" name="Rectangle 18">
            <a:extLst>
              <a:ext uri="{FF2B5EF4-FFF2-40B4-BE49-F238E27FC236}">
                <a16:creationId xmlns:a16="http://schemas.microsoft.com/office/drawing/2014/main" id="{C2429E3A-863C-8D09-858C-1A73633FAEA8}"/>
              </a:ext>
            </a:extLst>
          </p:cNvPr>
          <p:cNvSpPr/>
          <p:nvPr/>
        </p:nvSpPr>
        <p:spPr>
          <a:xfrm>
            <a:off x="9510710" y="3915739"/>
            <a:ext cx="2090738" cy="31671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DT </a:t>
            </a:r>
          </a:p>
        </p:txBody>
      </p:sp>
      <p:sp>
        <p:nvSpPr>
          <p:cNvPr id="20" name="Rectangle: Diagonal Corners Rounded 19">
            <a:extLst>
              <a:ext uri="{FF2B5EF4-FFF2-40B4-BE49-F238E27FC236}">
                <a16:creationId xmlns:a16="http://schemas.microsoft.com/office/drawing/2014/main" id="{3509D40A-36AF-C6F6-CCCB-D93765695B3F}"/>
              </a:ext>
            </a:extLst>
          </p:cNvPr>
          <p:cNvSpPr/>
          <p:nvPr/>
        </p:nvSpPr>
        <p:spPr>
          <a:xfrm>
            <a:off x="8863014" y="2020359"/>
            <a:ext cx="3033713" cy="160020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a:solidFill>
                <a:schemeClr val="tx1"/>
              </a:solidFill>
              <a:ea typeface="+mn-lt"/>
              <a:cs typeface="+mn-lt"/>
            </a:endParaRPr>
          </a:p>
          <a:p>
            <a:endParaRPr lang="en-GB" sz="1050">
              <a:solidFill>
                <a:schemeClr val="tx1"/>
              </a:solidFill>
              <a:ea typeface="+mn-lt"/>
              <a:cs typeface="+mn-lt"/>
            </a:endParaRPr>
          </a:p>
          <a:p>
            <a:r>
              <a:rPr lang="en-GB" sz="1050">
                <a:solidFill>
                  <a:schemeClr val="tx1"/>
                </a:solidFill>
                <a:ea typeface="+mn-lt"/>
                <a:cs typeface="+mn-lt"/>
              </a:rPr>
              <a:t>This term in PE, children will be learning hockey, developing a range of key skills such as dribbling, passing, shooting, and teamwork through fun games and activities. Alongside building fitness and confidence.</a:t>
            </a:r>
            <a:endParaRPr lang="en-GB" sz="1050">
              <a:solidFill>
                <a:schemeClr val="tx1"/>
              </a:solidFill>
              <a:ea typeface="Calibri"/>
              <a:cs typeface="Calibri"/>
            </a:endParaRPr>
          </a:p>
        </p:txBody>
      </p:sp>
      <p:sp>
        <p:nvSpPr>
          <p:cNvPr id="22" name="Rectangle: Diagonal Corners Rounded 21">
            <a:extLst>
              <a:ext uri="{FF2B5EF4-FFF2-40B4-BE49-F238E27FC236}">
                <a16:creationId xmlns:a16="http://schemas.microsoft.com/office/drawing/2014/main" id="{4FC093EE-978B-73FF-3C0C-56340368BDA5}"/>
              </a:ext>
            </a:extLst>
          </p:cNvPr>
          <p:cNvSpPr/>
          <p:nvPr/>
        </p:nvSpPr>
        <p:spPr>
          <a:xfrm>
            <a:off x="4785397" y="1751253"/>
            <a:ext cx="3776664" cy="150376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endParaRPr lang="en-GB" sz="1050" b="1">
              <a:solidFill>
                <a:schemeClr val="tx1"/>
              </a:solidFill>
              <a:latin typeface="Arial"/>
              <a:cs typeface="Arial"/>
            </a:endParaRPr>
          </a:p>
          <a:p>
            <a:endParaRPr lang="en-GB" sz="1050" b="1">
              <a:solidFill>
                <a:schemeClr val="tx1"/>
              </a:solidFill>
              <a:latin typeface="Arial"/>
              <a:cs typeface="Arial"/>
            </a:endParaRPr>
          </a:p>
          <a:p>
            <a:endParaRPr lang="en-GB" sz="1050" b="1">
              <a:solidFill>
                <a:schemeClr val="tx1"/>
              </a:solidFill>
              <a:latin typeface="Arial"/>
              <a:cs typeface="Arial"/>
            </a:endParaRPr>
          </a:p>
          <a:p>
            <a:r>
              <a:rPr lang="en-GB" sz="1050">
                <a:solidFill>
                  <a:schemeClr val="tx1"/>
                </a:solidFill>
                <a:latin typeface="Arial"/>
                <a:cs typeface="Arial"/>
              </a:rPr>
              <a:t>In RE this half-term we will be exploring 'what do Christians learn from the creation story? This is a fantastic unit, filled with opportunities for deep thinking, analysis of elements of the book of Genesis in the bible and exploring children's own beliefs and views about what they find awe-inspiring. There's some fantastic art opportunities in the unit too!</a:t>
            </a:r>
            <a:endParaRPr lang="en-GB" sz="1050">
              <a:solidFill>
                <a:schemeClr val="tx1"/>
              </a:solidFill>
              <a:latin typeface="Arial" panose="020B0604020202020204" pitchFamily="34" charset="0"/>
              <a:cs typeface="Arial" panose="020B0604020202020204" pitchFamily="34" charset="0"/>
            </a:endParaRPr>
          </a:p>
          <a:p>
            <a:endParaRPr lang="en-GB" sz="1050" b="1">
              <a:solidFill>
                <a:schemeClr val="tx1"/>
              </a:solidFill>
              <a:latin typeface="Arial" panose="020B0604020202020204" pitchFamily="34" charset="0"/>
              <a:cs typeface="Arial" panose="020B0604020202020204" pitchFamily="34" charset="0"/>
            </a:endParaRPr>
          </a:p>
        </p:txBody>
      </p:sp>
      <p:sp>
        <p:nvSpPr>
          <p:cNvPr id="23" name="Rectangle 22">
            <a:extLst>
              <a:ext uri="{FF2B5EF4-FFF2-40B4-BE49-F238E27FC236}">
                <a16:creationId xmlns:a16="http://schemas.microsoft.com/office/drawing/2014/main" id="{C8017363-005F-20B5-F1D2-16A062798291}"/>
              </a:ext>
            </a:extLst>
          </p:cNvPr>
          <p:cNvSpPr/>
          <p:nvPr/>
        </p:nvSpPr>
        <p:spPr>
          <a:xfrm>
            <a:off x="9510710" y="2081211"/>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PE</a:t>
            </a:r>
          </a:p>
        </p:txBody>
      </p:sp>
      <p:sp>
        <p:nvSpPr>
          <p:cNvPr id="24" name="Rectangle 23">
            <a:extLst>
              <a:ext uri="{FF2B5EF4-FFF2-40B4-BE49-F238E27FC236}">
                <a16:creationId xmlns:a16="http://schemas.microsoft.com/office/drawing/2014/main" id="{00BD5C7A-F959-2E52-A13F-0B264A1EF316}"/>
              </a:ext>
            </a:extLst>
          </p:cNvPr>
          <p:cNvSpPr/>
          <p:nvPr/>
        </p:nvSpPr>
        <p:spPr>
          <a:xfrm>
            <a:off x="5400672" y="1747835"/>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RE</a:t>
            </a:r>
          </a:p>
        </p:txBody>
      </p:sp>
      <p:sp>
        <p:nvSpPr>
          <p:cNvPr id="30" name="Rectangle: Diagonal Corners Rounded 29">
            <a:extLst>
              <a:ext uri="{FF2B5EF4-FFF2-40B4-BE49-F238E27FC236}">
                <a16:creationId xmlns:a16="http://schemas.microsoft.com/office/drawing/2014/main" id="{2058DC81-8345-7F0C-DDB6-1DA3D6D3CF7D}"/>
              </a:ext>
            </a:extLst>
          </p:cNvPr>
          <p:cNvSpPr/>
          <p:nvPr/>
        </p:nvSpPr>
        <p:spPr>
          <a:xfrm>
            <a:off x="8863014" y="190500"/>
            <a:ext cx="3033713" cy="160020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a:solidFill>
                <a:schemeClr val="tx1"/>
              </a:solidFill>
              <a:latin typeface="Arial"/>
              <a:cs typeface="Arial"/>
            </a:endParaRPr>
          </a:p>
          <a:p>
            <a:pPr algn="ctr"/>
            <a:r>
              <a:rPr lang="en-GB" sz="1050">
                <a:solidFill>
                  <a:schemeClr val="tx1"/>
                </a:solidFill>
                <a:latin typeface="Arial"/>
                <a:cs typeface="Arial"/>
              </a:rPr>
              <a:t>In Computing, we will be looking at outlook emails and how to send information to each other. We will learn how to complete online surveys to gather data and begin to explore Microsoft Excel to present data. </a:t>
            </a:r>
            <a:endParaRPr lang="en-GB" sz="1050">
              <a:solidFill>
                <a:schemeClr val="tx1"/>
              </a:solidFill>
              <a:latin typeface="Arial" panose="020B0604020202020204" pitchFamily="34" charset="0"/>
              <a:cs typeface="Arial" panose="020B0604020202020204" pitchFamily="34" charset="0"/>
            </a:endParaRPr>
          </a:p>
        </p:txBody>
      </p:sp>
      <p:sp>
        <p:nvSpPr>
          <p:cNvPr id="31" name="Rectangle 30">
            <a:extLst>
              <a:ext uri="{FF2B5EF4-FFF2-40B4-BE49-F238E27FC236}">
                <a16:creationId xmlns:a16="http://schemas.microsoft.com/office/drawing/2014/main" id="{97A35D47-563F-225C-72B8-01700175C89B}"/>
              </a:ext>
            </a:extLst>
          </p:cNvPr>
          <p:cNvSpPr/>
          <p:nvPr/>
        </p:nvSpPr>
        <p:spPr>
          <a:xfrm>
            <a:off x="9510711" y="247650"/>
            <a:ext cx="2085975" cy="33337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Computing</a:t>
            </a:r>
          </a:p>
        </p:txBody>
      </p:sp>
      <p:sp>
        <p:nvSpPr>
          <p:cNvPr id="26" name="Rectangle: Diagonal Corners Rounded 25">
            <a:extLst>
              <a:ext uri="{FF2B5EF4-FFF2-40B4-BE49-F238E27FC236}">
                <a16:creationId xmlns:a16="http://schemas.microsoft.com/office/drawing/2014/main" id="{1610F2EA-C0E9-A8AE-2360-5ED01D8C993F}"/>
              </a:ext>
            </a:extLst>
          </p:cNvPr>
          <p:cNvSpPr/>
          <p:nvPr/>
        </p:nvSpPr>
        <p:spPr>
          <a:xfrm>
            <a:off x="650077" y="1726246"/>
            <a:ext cx="3762375" cy="1503760"/>
          </a:xfrm>
          <a:prstGeom prst="round2DiagRect">
            <a:avLst/>
          </a:prstGeom>
          <a:solidFill>
            <a:schemeClr val="bg2">
              <a:lumMod val="90000"/>
            </a:schemeClr>
          </a:solidFill>
          <a:ln>
            <a:noFill/>
          </a:ln>
        </p:spPr>
        <p:style>
          <a:lnRef idx="0">
            <a:scrgbClr r="0" g="0" b="0"/>
          </a:lnRef>
          <a:fillRef idx="0">
            <a:scrgbClr r="0" g="0" b="0"/>
          </a:fillRef>
          <a:effectRef idx="0">
            <a:scrgbClr r="0" g="0" b="0"/>
          </a:effectRef>
          <a:fontRef idx="minor">
            <a:schemeClr val="lt1"/>
          </a:fontRef>
        </p:style>
        <p:txBody>
          <a:bodyPr lIns="91440" tIns="45720" rIns="91440" bIns="45720" rtlCol="0" anchor="ctr"/>
          <a:lstStyle/>
          <a:p>
            <a:pPr algn="ctr"/>
            <a:endParaRPr lang="en-GB" sz="1050" dirty="0">
              <a:solidFill>
                <a:schemeClr val="tx1"/>
              </a:solidFill>
              <a:ea typeface="+mn-lt"/>
              <a:cs typeface="+mn-lt"/>
            </a:endParaRPr>
          </a:p>
          <a:p>
            <a:pPr algn="ctr"/>
            <a:endParaRPr lang="en-GB" sz="1050" dirty="0">
              <a:solidFill>
                <a:schemeClr val="tx1"/>
              </a:solidFill>
              <a:ea typeface="+mn-lt"/>
              <a:cs typeface="+mn-lt"/>
            </a:endParaRPr>
          </a:p>
          <a:p>
            <a:pPr algn="ctr"/>
            <a:r>
              <a:rPr lang="en-GB" sz="1050" dirty="0">
                <a:solidFill>
                  <a:schemeClr val="tx1"/>
                </a:solidFill>
                <a:ea typeface="+mn-lt"/>
                <a:cs typeface="+mn-lt"/>
              </a:rPr>
              <a:t>This term in History, pupils are exploring childhood in Tudor and Victorian times. They’re investigating work, leisure, and health using historical sources, and learning how Lord Shaftesbury helped improve children's lives. The unit builds critical thinking and helps students understand how childhood has changed over time.</a:t>
            </a:r>
            <a:endParaRPr lang="en-US" sz="1050" dirty="0">
              <a:solidFill>
                <a:schemeClr val="tx1"/>
              </a:solidFill>
              <a:ea typeface="Calibri"/>
              <a:cs typeface="Calibri"/>
            </a:endParaRPr>
          </a:p>
        </p:txBody>
      </p:sp>
      <p:sp>
        <p:nvSpPr>
          <p:cNvPr id="27" name="Rectangle 26">
            <a:extLst>
              <a:ext uri="{FF2B5EF4-FFF2-40B4-BE49-F238E27FC236}">
                <a16:creationId xmlns:a16="http://schemas.microsoft.com/office/drawing/2014/main" id="{A1C9865C-185E-FFE8-2956-1E3A5160F312}"/>
              </a:ext>
            </a:extLst>
          </p:cNvPr>
          <p:cNvSpPr/>
          <p:nvPr/>
        </p:nvSpPr>
        <p:spPr>
          <a:xfrm>
            <a:off x="1293013" y="1788715"/>
            <a:ext cx="2476502" cy="33552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 History  </a:t>
            </a:r>
          </a:p>
        </p:txBody>
      </p:sp>
      <p:sp>
        <p:nvSpPr>
          <p:cNvPr id="2" name="Rectangle 1">
            <a:extLst>
              <a:ext uri="{FF2B5EF4-FFF2-40B4-BE49-F238E27FC236}">
                <a16:creationId xmlns:a16="http://schemas.microsoft.com/office/drawing/2014/main" id="{96E0BC74-B0C4-2585-09F3-87E1E4829A49}"/>
              </a:ext>
            </a:extLst>
          </p:cNvPr>
          <p:cNvSpPr/>
          <p:nvPr/>
        </p:nvSpPr>
        <p:spPr>
          <a:xfrm>
            <a:off x="5400672" y="247650"/>
            <a:ext cx="2581277" cy="333376"/>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solidFill>
                  <a:schemeClr val="bg1"/>
                </a:solidFill>
              </a:rPr>
              <a:t>PHSE</a:t>
            </a:r>
          </a:p>
        </p:txBody>
      </p:sp>
    </p:spTree>
    <p:extLst>
      <p:ext uri="{BB962C8B-B14F-4D97-AF65-F5344CB8AC3E}">
        <p14:creationId xmlns:p14="http://schemas.microsoft.com/office/powerpoint/2010/main" val="28286366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A49A6EC72FB3458CB853956A284F0B" ma:contentTypeVersion="20" ma:contentTypeDescription="Create a new document." ma:contentTypeScope="" ma:versionID="2127bae4dae91d4d22db5bd546119bea">
  <xsd:schema xmlns:xsd="http://www.w3.org/2001/XMLSchema" xmlns:xs="http://www.w3.org/2001/XMLSchema" xmlns:p="http://schemas.microsoft.com/office/2006/metadata/properties" xmlns:ns1="http://schemas.microsoft.com/sharepoint/v3" xmlns:ns2="1cc60a1c-d6c3-417b-b7a2-c7f588eb9d36" xmlns:ns3="dab3547d-fd9d-40a3-bcb8-a4bdffa3ee62" targetNamespace="http://schemas.microsoft.com/office/2006/metadata/properties" ma:root="true" ma:fieldsID="ab81fec6895588fb3aad461593887053" ns1:_="" ns2:_="" ns3:_="">
    <xsd:import namespace="http://schemas.microsoft.com/sharepoint/v3"/>
    <xsd:import namespace="1cc60a1c-d6c3-417b-b7a2-c7f588eb9d36"/>
    <xsd:import namespace="dab3547d-fd9d-40a3-bcb8-a4bdffa3ee6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1:_ip_UnifiedCompliancePolicyProperties" minOccurs="0"/>
                <xsd:element ref="ns1:_ip_UnifiedCompliancePolicyUIAc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cc60a1c-d6c3-417b-b7a2-c7f588eb9d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03c62532-5405-4234-8b1a-bb2652944c8a"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ab3547d-fd9d-40a3-bcb8-a4bdffa3ee62"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5" nillable="true" ma:displayName="Taxonomy Catch All Column" ma:hidden="true" ma:list="{527d5766-7d13-4251-82d4-520b469f5ef6}" ma:internalName="TaxCatchAll" ma:showField="CatchAllData" ma:web="dab3547d-fd9d-40a3-bcb8-a4bdffa3ee6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dab3547d-fd9d-40a3-bcb8-a4bdffa3ee62" xsi:nil="true"/>
    <lcf76f155ced4ddcb4097134ff3c332f xmlns="1cc60a1c-d6c3-417b-b7a2-c7f588eb9d3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5C0593F-AA77-42C1-975A-D69ACB6CD25F}">
  <ds:schemaRefs>
    <ds:schemaRef ds:uri="http://schemas.microsoft.com/sharepoint/v3/contenttype/forms"/>
  </ds:schemaRefs>
</ds:datastoreItem>
</file>

<file path=customXml/itemProps2.xml><?xml version="1.0" encoding="utf-8"?>
<ds:datastoreItem xmlns:ds="http://schemas.openxmlformats.org/officeDocument/2006/customXml" ds:itemID="{5F7E8FF2-3131-4750-90AA-5CC3DF9C696E}">
  <ds:schemaRefs>
    <ds:schemaRef ds:uri="1cc60a1c-d6c3-417b-b7a2-c7f588eb9d36"/>
    <ds:schemaRef ds:uri="dab3547d-fd9d-40a3-bcb8-a4bdffa3ee6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571EF77-ED56-4062-93C2-BCD33C75931A}">
  <ds:schemaRefs>
    <ds:schemaRef ds:uri="http://purl.org/dc/elements/1.1/"/>
    <ds:schemaRef ds:uri="http://schemas.microsoft.com/office/2006/metadata/properties"/>
    <ds:schemaRef ds:uri="http://schemas.microsoft.com/office/2006/documentManagement/types"/>
    <ds:schemaRef ds:uri="http://purl.org/dc/dcmitype/"/>
    <ds:schemaRef ds:uri="http://schemas.microsoft.com/sharepoint/v3"/>
    <ds:schemaRef ds:uri="1cc60a1c-d6c3-417b-b7a2-c7f588eb9d36"/>
    <ds:schemaRef ds:uri="http://www.w3.org/XML/1998/namespace"/>
    <ds:schemaRef ds:uri="http://purl.org/dc/terms/"/>
    <ds:schemaRef ds:uri="http://schemas.microsoft.com/office/infopath/2007/PartnerControls"/>
    <ds:schemaRef ds:uri="http://schemas.openxmlformats.org/package/2006/metadata/core-properties"/>
    <ds:schemaRef ds:uri="dab3547d-fd9d-40a3-bcb8-a4bdffa3ee62"/>
  </ds:schemaRefs>
</ds:datastoreItem>
</file>

<file path=docProps/app.xml><?xml version="1.0" encoding="utf-8"?>
<Properties xmlns="http://schemas.openxmlformats.org/officeDocument/2006/extended-properties" xmlns:vt="http://schemas.openxmlformats.org/officeDocument/2006/docPropsVTypes">
  <TotalTime>0</TotalTime>
  <Words>1098</Words>
  <Application>Microsoft Office PowerPoint</Application>
  <PresentationFormat>Widescreen</PresentationFormat>
  <Paragraphs>77</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Sharon Townsend</dc:creator>
  <cp:lastModifiedBy>Lucy Bruton</cp:lastModifiedBy>
  <cp:revision>2</cp:revision>
  <cp:lastPrinted>2020-11-25T15:10:56Z</cp:lastPrinted>
  <dcterms:created xsi:type="dcterms:W3CDTF">2020-11-25T13:20:46Z</dcterms:created>
  <dcterms:modified xsi:type="dcterms:W3CDTF">2025-09-05T14:48:39Z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0x01010079A49A6EC72FB3458CB853956A284F0B</vt:lpwstr>
  </property>
  <property fmtid="{D5CDD505-2E9C-101B-9397-08002B2CF9AE}" pid="3" name="MediaServiceImageTags">
    <vt:lpwstr/>
  </property>
</Properties>
</file>