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062573-17C5-45D7-9959-2FE2DE1B93F9}" v="14" dt="2025-09-02T06:09:06.3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903" autoAdjust="0"/>
  </p:normalViewPr>
  <p:slideViewPr>
    <p:cSldViewPr snapToGrid="0">
      <p:cViewPr>
        <p:scale>
          <a:sx n="92" d="100"/>
          <a:sy n="92" d="100"/>
        </p:scale>
        <p:origin x="-45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57C19EA-2B8A-463C-AD0B-76ED0E5B3930}" type="datetimeFigureOut">
              <a:rPr lang="en-GB" smtClean="0"/>
              <a:t>02/09/2025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F592248-0F71-48AC-9942-8421694830DF}" type="slidenum">
              <a:rPr lang="en-GB" smtClean="0"/>
              <a:t>‹#›</a:t>
            </a:fld>
            <a:endParaRPr lang="en-GB"/>
          </a:p>
        </p:txBody>
      </p:sp>
    </p:spTree>
    <p:extLst>
      <p:ext uri="{BB962C8B-B14F-4D97-AF65-F5344CB8AC3E}">
        <p14:creationId xmlns:p14="http://schemas.microsoft.com/office/powerpoint/2010/main" val="2430699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592248-0F71-48AC-9942-8421694830DF}" type="slidenum">
              <a:rPr lang="en-GB" smtClean="0"/>
              <a:t>1</a:t>
            </a:fld>
            <a:endParaRPr lang="en-GB"/>
          </a:p>
        </p:txBody>
      </p:sp>
    </p:spTree>
    <p:extLst>
      <p:ext uri="{BB962C8B-B14F-4D97-AF65-F5344CB8AC3E}">
        <p14:creationId xmlns:p14="http://schemas.microsoft.com/office/powerpoint/2010/main" val="1916190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886779" y="54428"/>
            <a:ext cx="3771446"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just"/>
            <a:r>
              <a:rPr lang="en-GB" sz="1050" dirty="0">
                <a:solidFill>
                  <a:schemeClr val="tx1"/>
                </a:solidFill>
                <a:latin typeface="Arial"/>
                <a:cs typeface="Arial"/>
              </a:rPr>
              <a:t>This term we will be thinking about our home life and families. We will be drawing our families and discussing positive relationships and how these draw parallels with friendships. We continue on to look at our emotions and manners.</a:t>
            </a:r>
            <a:endParaRPr lang="en-GB" dirty="0">
              <a:solidFill>
                <a:schemeClr val="tx1"/>
              </a:solidFill>
              <a:cs typeface="Calibri"/>
            </a:endParaRPr>
          </a:p>
          <a:p>
            <a:pPr algn="ctr"/>
            <a:endParaRPr lang="en-GB" sz="1050" dirty="0">
              <a:solidFill>
                <a:schemeClr val="tx1"/>
              </a:solidFill>
              <a:latin typeface="Arial"/>
              <a:cs typeface="Arial"/>
            </a:endParaRPr>
          </a:p>
          <a:p>
            <a:pPr algn="ctr"/>
            <a:endParaRPr lang="en-GB" sz="1100" dirty="0">
              <a:solidFill>
                <a:schemeClr val="tx1"/>
              </a:solidFill>
              <a:latin typeface="Calibri"/>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259896" y="190500"/>
            <a:ext cx="4235905"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GB" b="1" dirty="0">
              <a:solidFill>
                <a:schemeClr val="bg1"/>
              </a:solidFill>
            </a:endParaRPr>
          </a:p>
          <a:p>
            <a:pPr algn="ctr"/>
            <a:r>
              <a:rPr lang="en-GB" b="1" dirty="0">
                <a:solidFill>
                  <a:schemeClr val="bg1"/>
                </a:solidFill>
              </a:rPr>
              <a:t>Years 1 and 2</a:t>
            </a:r>
            <a:endParaRPr lang="en-GB" dirty="0">
              <a:solidFill>
                <a:schemeClr val="bg1"/>
              </a:solidFill>
            </a:endParaRPr>
          </a:p>
          <a:p>
            <a:pPr algn="ctr"/>
            <a:r>
              <a:rPr lang="en-GB" b="1" dirty="0">
                <a:solidFill>
                  <a:schemeClr val="bg1"/>
                </a:solidFill>
              </a:rPr>
              <a:t>Autumn Term 1 2025</a:t>
            </a:r>
            <a:endParaRPr lang="en-GB" b="1" dirty="0">
              <a:solidFill>
                <a:schemeClr val="bg1"/>
              </a:solidFill>
              <a:cs typeface="Calibri"/>
            </a:endParaRPr>
          </a:p>
          <a:p>
            <a:pPr algn="ctr"/>
            <a:endParaRPr lang="en-GB" b="1" dirty="0">
              <a:solidFill>
                <a:schemeClr val="bg1"/>
              </a:solidFill>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271" y="424665"/>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724900" y="1680277"/>
            <a:ext cx="3305174" cy="162588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latin typeface="Arial" panose="020B0604020202020204" pitchFamily="34" charset="0"/>
              <a:cs typeface="Arial" panose="020B0604020202020204" pitchFamily="34" charset="0"/>
            </a:endParaRPr>
          </a:p>
          <a:p>
            <a:endParaRPr lang="en-GB" sz="1100">
              <a:solidFill>
                <a:schemeClr val="tx1"/>
              </a:solidFill>
              <a:latin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881561" y="1676399"/>
            <a:ext cx="3776664" cy="166869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pPr algn="just"/>
            <a:r>
              <a:rPr lang="en-GB" sz="1050" dirty="0">
                <a:solidFill>
                  <a:schemeClr val="tx1"/>
                </a:solidFill>
                <a:latin typeface="Arial"/>
                <a:ea typeface="+mn-lt"/>
                <a:cs typeface="Arial"/>
              </a:rPr>
              <a:t>In RE, we begin the year by looking at the Christian story of creation. We retell the Christian story and recognise that it is the first ‘big story’ in the Bible. We move on to think about God giving his creation to humans and views on looking after the planet. We then think about saying thank you to God as we approach harvest.</a:t>
            </a:r>
            <a:endParaRPr lang="en-GB" sz="1050" dirty="0">
              <a:solidFill>
                <a:schemeClr val="tx1"/>
              </a:solidFill>
              <a:latin typeface="Arial" panose="020B0604020202020204" pitchFamily="34" charset="0"/>
              <a:ea typeface="+mn-lt"/>
              <a:cs typeface="Arial" panose="020B0604020202020204" pitchFamily="34" charset="0"/>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3100" y="1781175"/>
            <a:ext cx="2085975"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581A6D4A-41BF-41C6-9C5C-7911BFFC8729}"/>
              </a:ext>
            </a:extLst>
          </p:cNvPr>
          <p:cNvSpPr/>
          <p:nvPr/>
        </p:nvSpPr>
        <p:spPr>
          <a:xfrm>
            <a:off x="5726905" y="1781175"/>
            <a:ext cx="2085975" cy="30003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25" name="Rectangle 24">
            <a:extLst>
              <a:ext uri="{FF2B5EF4-FFF2-40B4-BE49-F238E27FC236}">
                <a16:creationId xmlns:a16="http://schemas.microsoft.com/office/drawing/2014/main" id="{35BC55D2-C3CF-47F1-9EC1-70F08533285E}"/>
              </a:ext>
            </a:extLst>
          </p:cNvPr>
          <p:cNvSpPr/>
          <p:nvPr/>
        </p:nvSpPr>
        <p:spPr>
          <a:xfrm>
            <a:off x="5726905" y="186871"/>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724901" y="54428"/>
            <a:ext cx="3262312"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b="1" dirty="0">
              <a:solidFill>
                <a:schemeClr val="tx1"/>
              </a:solidFill>
              <a:latin typeface="Arial" panose="020B0604020202020204" pitchFamily="34" charset="0"/>
              <a:cs typeface="Arial" panose="020B0604020202020204" pitchFamily="34" charset="0"/>
            </a:endParaRPr>
          </a:p>
          <a:p>
            <a:pPr algn="ctr"/>
            <a:endParaRPr lang="en-GB" sz="1050" b="1" dirty="0">
              <a:solidFill>
                <a:schemeClr val="tx1"/>
              </a:solidFill>
              <a:latin typeface="Arial" panose="020B0604020202020204" pitchFamily="34" charset="0"/>
              <a:cs typeface="Arial" panose="020B0604020202020204" pitchFamily="34" charset="0"/>
            </a:endParaRPr>
          </a:p>
          <a:p>
            <a:pPr algn="ctr"/>
            <a:r>
              <a:rPr lang="en-GB" sz="1050" b="1" dirty="0">
                <a:solidFill>
                  <a:schemeClr val="tx1"/>
                </a:solidFill>
                <a:latin typeface="Arial" panose="020B0604020202020204" pitchFamily="34" charset="0"/>
                <a:cs typeface="Arial" panose="020B0604020202020204" pitchFamily="34" charset="0"/>
              </a:rPr>
              <a:t> </a:t>
            </a:r>
          </a:p>
          <a:p>
            <a:pPr algn="just"/>
            <a:r>
              <a:rPr lang="en-GB" sz="1000" dirty="0">
                <a:solidFill>
                  <a:schemeClr val="tx1"/>
                </a:solidFill>
                <a:latin typeface="Arial" panose="020B0604020202020204" pitchFamily="34" charset="0"/>
                <a:cs typeface="Arial" panose="020B0604020202020204" pitchFamily="34" charset="0"/>
              </a:rPr>
              <a:t>Our unit this term is ‘’What Is A Computer’’. We will be looking closely at the different parts of a computer and their basic functions. We will be identifying computers in our everyday life and will move on to understanding the meaning of inputs and outputs.</a:t>
            </a:r>
            <a:endParaRPr lang="en-GB" sz="1000" dirty="0">
              <a:solidFill>
                <a:schemeClr val="tx1"/>
              </a:solidFill>
              <a:ea typeface="+mn-lt"/>
              <a:cs typeface="+mn-lt"/>
            </a:endParaRPr>
          </a:p>
        </p:txBody>
      </p:sp>
      <p:sp>
        <p:nvSpPr>
          <p:cNvPr id="31" name="Rectangle 30">
            <a:extLst>
              <a:ext uri="{FF2B5EF4-FFF2-40B4-BE49-F238E27FC236}">
                <a16:creationId xmlns:a16="http://schemas.microsoft.com/office/drawing/2014/main" id="{A7B1A306-A949-4B8F-A4E6-B18120E23ECF}"/>
              </a:ext>
            </a:extLst>
          </p:cNvPr>
          <p:cNvSpPr/>
          <p:nvPr/>
        </p:nvSpPr>
        <p:spPr>
          <a:xfrm>
            <a:off x="9373618" y="186871"/>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34" name="Rectangle: Diagonal Corners Rounded 33">
            <a:extLst>
              <a:ext uri="{FF2B5EF4-FFF2-40B4-BE49-F238E27FC236}">
                <a16:creationId xmlns:a16="http://schemas.microsoft.com/office/drawing/2014/main" id="{3D5CEA62-5253-4A19-97DC-C94512269543}"/>
              </a:ext>
            </a:extLst>
          </p:cNvPr>
          <p:cNvSpPr/>
          <p:nvPr/>
        </p:nvSpPr>
        <p:spPr>
          <a:xfrm>
            <a:off x="2670726" y="3545459"/>
            <a:ext cx="2225991"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050" dirty="0">
              <a:solidFill>
                <a:srgbClr val="000000"/>
              </a:solidFill>
              <a:latin typeface="Arial"/>
              <a:cs typeface="Calibri"/>
            </a:endParaRPr>
          </a:p>
          <a:p>
            <a:endParaRPr lang="en-GB" sz="1050" dirty="0">
              <a:solidFill>
                <a:srgbClr val="000000"/>
              </a:solidFill>
              <a:latin typeface="Arial"/>
              <a:cs typeface="Calibri"/>
            </a:endParaRPr>
          </a:p>
          <a:p>
            <a:endParaRPr lang="en-GB" sz="1050" dirty="0">
              <a:solidFill>
                <a:srgbClr val="000000"/>
              </a:solidFill>
              <a:latin typeface="Arial"/>
              <a:cs typeface="Calibri"/>
            </a:endParaRPr>
          </a:p>
          <a:p>
            <a:pPr algn="just"/>
            <a:r>
              <a:rPr lang="en-GB" sz="1000" dirty="0">
                <a:solidFill>
                  <a:srgbClr val="000000"/>
                </a:solidFill>
                <a:latin typeface="Arial"/>
                <a:cs typeface="Calibri"/>
              </a:rPr>
              <a:t>We begin the term by looking at ‘Peace At Last’. This is a ‘wishing tale’ and we will be becoming familiar with a wishing tale structure. We will look in depth at sentence structure and capital letters. We will learn about the importance of finger spaces. We will also be looking in depth at nouns, verbs and adjectives. In the second half of this term we will be looking at recounts.</a:t>
            </a:r>
          </a:p>
          <a:p>
            <a:pPr algn="just"/>
            <a:r>
              <a:rPr lang="en-GB" sz="1000" dirty="0">
                <a:solidFill>
                  <a:srgbClr val="000000"/>
                </a:solidFill>
                <a:latin typeface="Arial"/>
                <a:cs typeface="Calibri"/>
              </a:rPr>
              <a:t>We will be having daily phonics lessons. Please continue reading books and sight words at home. </a:t>
            </a:r>
          </a:p>
          <a:p>
            <a:endParaRPr lang="en-GB" sz="1050" dirty="0">
              <a:solidFill>
                <a:srgbClr val="000000"/>
              </a:solidFill>
              <a:latin typeface="Arial"/>
              <a:cs typeface="Calibri"/>
            </a:endParaRPr>
          </a:p>
        </p:txBody>
      </p:sp>
      <p:sp>
        <p:nvSpPr>
          <p:cNvPr id="35" name="Rectangle: Diagonal Corners Rounded 34">
            <a:extLst>
              <a:ext uri="{FF2B5EF4-FFF2-40B4-BE49-F238E27FC236}">
                <a16:creationId xmlns:a16="http://schemas.microsoft.com/office/drawing/2014/main" id="{2C1C56EA-DDFD-44F3-A87D-2871F0DD936F}"/>
              </a:ext>
            </a:extLst>
          </p:cNvPr>
          <p:cNvSpPr/>
          <p:nvPr/>
        </p:nvSpPr>
        <p:spPr>
          <a:xfrm>
            <a:off x="4972385"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a:cs typeface="Arial"/>
            </a:endParaRPr>
          </a:p>
        </p:txBody>
      </p:sp>
      <p:sp>
        <p:nvSpPr>
          <p:cNvPr id="36" name="Rectangle: Diagonal Corners Rounded 35">
            <a:extLst>
              <a:ext uri="{FF2B5EF4-FFF2-40B4-BE49-F238E27FC236}">
                <a16:creationId xmlns:a16="http://schemas.microsoft.com/office/drawing/2014/main" id="{5DBD7C03-D2C9-4DCE-9935-1994154A3170}"/>
              </a:ext>
            </a:extLst>
          </p:cNvPr>
          <p:cNvSpPr/>
          <p:nvPr/>
        </p:nvSpPr>
        <p:spPr>
          <a:xfrm>
            <a:off x="7316122"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ea typeface="Segoe UI"/>
              <a:cs typeface="Segoe UI"/>
            </a:endParaRPr>
          </a:p>
          <a:p>
            <a:pPr algn="just"/>
            <a:r>
              <a:rPr lang="en-GB" sz="1100" dirty="0">
                <a:solidFill>
                  <a:schemeClr val="tx1"/>
                </a:solidFill>
                <a:latin typeface="Arial"/>
                <a:ea typeface="Segoe UI"/>
                <a:cs typeface="Segoe UI"/>
              </a:rPr>
              <a:t>In History this term we will be thinking about the question, ‘What is history?’</a:t>
            </a:r>
          </a:p>
          <a:p>
            <a:pPr algn="just"/>
            <a:r>
              <a:rPr lang="en-GB" sz="1100" dirty="0">
                <a:solidFill>
                  <a:schemeClr val="tx1"/>
                </a:solidFill>
                <a:latin typeface="Arial"/>
                <a:ea typeface="+mn-lt"/>
                <a:cs typeface="Segoe UI"/>
              </a:rPr>
              <a:t>We begin by looking at what our perception of history is and then looking closely at our own history. We move on to look at memories we have and then memories of the past from others, particularly focussing on seaside memories. </a:t>
            </a:r>
          </a:p>
          <a:p>
            <a:pPr algn="just"/>
            <a:r>
              <a:rPr lang="en-GB" sz="1100" dirty="0">
                <a:solidFill>
                  <a:schemeClr val="tx1"/>
                </a:solidFill>
                <a:latin typeface="Arial"/>
                <a:ea typeface="+mn-lt"/>
                <a:cs typeface="Segoe UI"/>
              </a:rPr>
              <a:t>We look closely at seaside holidays in the past and develop key historical skills.</a:t>
            </a:r>
          </a:p>
        </p:txBody>
      </p:sp>
      <p:sp>
        <p:nvSpPr>
          <p:cNvPr id="37" name="Rectangle: Diagonal Corners Rounded 36">
            <a:extLst>
              <a:ext uri="{FF2B5EF4-FFF2-40B4-BE49-F238E27FC236}">
                <a16:creationId xmlns:a16="http://schemas.microsoft.com/office/drawing/2014/main" id="{E326314C-4D73-4CEA-ADAD-F19863953AEA}"/>
              </a:ext>
            </a:extLst>
          </p:cNvPr>
          <p:cNvSpPr/>
          <p:nvPr/>
        </p:nvSpPr>
        <p:spPr>
          <a:xfrm>
            <a:off x="9698280" y="3545459"/>
            <a:ext cx="2235062" cy="313349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r>
              <a:rPr lang="en-GB" sz="1000" b="1" dirty="0">
                <a:solidFill>
                  <a:schemeClr val="tx1">
                    <a:lumMod val="95000"/>
                    <a:lumOff val="5000"/>
                  </a:schemeClr>
                </a:solidFill>
                <a:latin typeface="Arial"/>
                <a:cs typeface="Arial"/>
              </a:rPr>
              <a:t>DT</a:t>
            </a:r>
          </a:p>
          <a:p>
            <a:pPr algn="just"/>
            <a:r>
              <a:rPr lang="en-GB" sz="1000" dirty="0">
                <a:solidFill>
                  <a:schemeClr val="tx1">
                    <a:lumMod val="95000"/>
                    <a:lumOff val="5000"/>
                  </a:schemeClr>
                </a:solidFill>
                <a:latin typeface="Arial"/>
                <a:cs typeface="Arial"/>
              </a:rPr>
              <a:t>In DT this term we will be making a chair for Baby Bear. We will be looking at how we can build a structure for a purpose. We will be exploring different materials and joining techniques. </a:t>
            </a:r>
          </a:p>
          <a:p>
            <a:pPr algn="just"/>
            <a:endParaRPr lang="en-GB" sz="1000" dirty="0">
              <a:solidFill>
                <a:schemeClr val="tx1">
                  <a:lumMod val="95000"/>
                  <a:lumOff val="5000"/>
                </a:schemeClr>
              </a:solidFill>
              <a:latin typeface="Arial"/>
              <a:cs typeface="Arial"/>
            </a:endParaRPr>
          </a:p>
          <a:p>
            <a:pPr algn="just"/>
            <a:endParaRPr lang="en-GB" sz="1000" dirty="0">
              <a:solidFill>
                <a:srgbClr val="FFFFFF"/>
              </a:solidFill>
              <a:latin typeface="Arial"/>
              <a:cs typeface="Calibri"/>
            </a:endParaRPr>
          </a:p>
          <a:p>
            <a:pPr algn="just"/>
            <a:r>
              <a:rPr lang="en-GB" sz="1000" b="1" dirty="0">
                <a:solidFill>
                  <a:schemeClr val="tx1"/>
                </a:solidFill>
                <a:latin typeface="Arial"/>
                <a:cs typeface="Calibri"/>
              </a:rPr>
              <a:t>Music</a:t>
            </a:r>
          </a:p>
          <a:p>
            <a:pPr algn="just"/>
            <a:r>
              <a:rPr lang="en-GB" sz="1000" dirty="0">
                <a:solidFill>
                  <a:schemeClr val="tx1"/>
                </a:solidFill>
                <a:latin typeface="Arial"/>
                <a:cs typeface="Calibri"/>
              </a:rPr>
              <a:t>We will be investigating the basics of music this term, such as pulse, tempo and dynamics. We will also be practising for our Harvest performance.</a:t>
            </a:r>
          </a:p>
          <a:p>
            <a:endParaRPr lang="en-GB" sz="1000" b="1" dirty="0">
              <a:solidFill>
                <a:srgbClr val="000000"/>
              </a:solidFill>
              <a:latin typeface="Arial"/>
              <a:cs typeface="Calibri"/>
            </a:endParaRPr>
          </a:p>
          <a:p>
            <a:endParaRPr lang="en-GB" sz="1000" dirty="0">
              <a:solidFill>
                <a:srgbClr val="FFFFFF"/>
              </a:solidFill>
              <a:latin typeface="Arial"/>
              <a:cs typeface="Calibri"/>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p:txBody>
      </p:sp>
      <p:sp>
        <p:nvSpPr>
          <p:cNvPr id="38" name="Rectangle: Diagonal Corners Rounded 37">
            <a:extLst>
              <a:ext uri="{FF2B5EF4-FFF2-40B4-BE49-F238E27FC236}">
                <a16:creationId xmlns:a16="http://schemas.microsoft.com/office/drawing/2014/main" id="{DFC85263-271D-43AF-B22E-7BF84101A61E}"/>
              </a:ext>
            </a:extLst>
          </p:cNvPr>
          <p:cNvSpPr/>
          <p:nvPr/>
        </p:nvSpPr>
        <p:spPr>
          <a:xfrm>
            <a:off x="387210" y="3585217"/>
            <a:ext cx="2207848"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Calibri"/>
              <a:cs typeface="Arial"/>
            </a:endParaRPr>
          </a:p>
          <a:p>
            <a:endParaRPr lang="en-GB" sz="1100" dirty="0">
              <a:solidFill>
                <a:schemeClr val="tx1"/>
              </a:solidFill>
              <a:latin typeface="Calibri"/>
              <a:cs typeface="Arial"/>
            </a:endParaRPr>
          </a:p>
          <a:p>
            <a:pPr algn="just"/>
            <a:r>
              <a:rPr lang="en-GB" sz="1050" dirty="0">
                <a:solidFill>
                  <a:schemeClr val="tx1"/>
                </a:solidFill>
                <a:latin typeface="Arial"/>
                <a:cs typeface="Arial"/>
              </a:rPr>
              <a:t>We spend a lot of time in both Year 1 and Year 2 this term looking at place value. We think about the value of tens and ones and the importance of each column.</a:t>
            </a:r>
          </a:p>
          <a:p>
            <a:pPr algn="just"/>
            <a:r>
              <a:rPr lang="en-GB" sz="1050" dirty="0">
                <a:solidFill>
                  <a:schemeClr val="tx1"/>
                </a:solidFill>
                <a:latin typeface="Arial"/>
                <a:cs typeface="Arial"/>
              </a:rPr>
              <a:t>We look closely at counting and the use of key resources such as number lines, number squares and practical resources that will help us in maths as the year progresses. </a:t>
            </a:r>
          </a:p>
        </p:txBody>
      </p:sp>
      <p:sp>
        <p:nvSpPr>
          <p:cNvPr id="39" name="Rectangle 38">
            <a:extLst>
              <a:ext uri="{FF2B5EF4-FFF2-40B4-BE49-F238E27FC236}">
                <a16:creationId xmlns:a16="http://schemas.microsoft.com/office/drawing/2014/main" id="{0F354E0B-9D66-4E3E-9D03-6FDD5507D1AD}"/>
              </a:ext>
            </a:extLst>
          </p:cNvPr>
          <p:cNvSpPr/>
          <p:nvPr/>
        </p:nvSpPr>
        <p:spPr>
          <a:xfrm>
            <a:off x="569553" y="3657600"/>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40" name="Rectangle 39">
            <a:extLst>
              <a:ext uri="{FF2B5EF4-FFF2-40B4-BE49-F238E27FC236}">
                <a16:creationId xmlns:a16="http://schemas.microsoft.com/office/drawing/2014/main" id="{36722CC4-A8F0-4286-93A3-EFADFD3BDEAE}"/>
              </a:ext>
            </a:extLst>
          </p:cNvPr>
          <p:cNvSpPr/>
          <p:nvPr/>
        </p:nvSpPr>
        <p:spPr>
          <a:xfrm>
            <a:off x="9918860"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Art/DT/Music</a:t>
            </a:r>
          </a:p>
        </p:txBody>
      </p:sp>
      <p:sp>
        <p:nvSpPr>
          <p:cNvPr id="41" name="Rectangle 40">
            <a:extLst>
              <a:ext uri="{FF2B5EF4-FFF2-40B4-BE49-F238E27FC236}">
                <a16:creationId xmlns:a16="http://schemas.microsoft.com/office/drawing/2014/main" id="{804C7A73-4CC3-4FC1-88CE-EF10AB01F8AB}"/>
              </a:ext>
            </a:extLst>
          </p:cNvPr>
          <p:cNvSpPr/>
          <p:nvPr/>
        </p:nvSpPr>
        <p:spPr>
          <a:xfrm>
            <a:off x="7533473"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a:solidFill>
                  <a:schemeClr val="bg1"/>
                </a:solidFill>
              </a:rPr>
              <a:t>History</a:t>
            </a:r>
            <a:endParaRPr lang="en-GB" sz="1400" b="1">
              <a:solidFill>
                <a:schemeClr val="bg1"/>
              </a:solidFill>
              <a:cs typeface="Calibri"/>
            </a:endParaRPr>
          </a:p>
        </p:txBody>
      </p:sp>
      <p:sp>
        <p:nvSpPr>
          <p:cNvPr id="42" name="Rectangle 41">
            <a:extLst>
              <a:ext uri="{FF2B5EF4-FFF2-40B4-BE49-F238E27FC236}">
                <a16:creationId xmlns:a16="http://schemas.microsoft.com/office/drawing/2014/main" id="{05078F8D-91B9-4D05-900D-77677BF12E86}"/>
              </a:ext>
            </a:extLst>
          </p:cNvPr>
          <p:cNvSpPr/>
          <p:nvPr/>
        </p:nvSpPr>
        <p:spPr>
          <a:xfrm>
            <a:off x="5244206"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43" name="Rectangle 42">
            <a:extLst>
              <a:ext uri="{FF2B5EF4-FFF2-40B4-BE49-F238E27FC236}">
                <a16:creationId xmlns:a16="http://schemas.microsoft.com/office/drawing/2014/main" id="{18745129-7BFF-41FC-8100-F52B44876DEA}"/>
              </a:ext>
            </a:extLst>
          </p:cNvPr>
          <p:cNvSpPr/>
          <p:nvPr/>
        </p:nvSpPr>
        <p:spPr>
          <a:xfrm>
            <a:off x="2880633" y="3658229"/>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5" name="TextBox 4">
            <a:extLst>
              <a:ext uri="{FF2B5EF4-FFF2-40B4-BE49-F238E27FC236}">
                <a16:creationId xmlns:a16="http://schemas.microsoft.com/office/drawing/2014/main" id="{BF764ED8-616C-4A1F-9D3A-AA3BD952742F}"/>
              </a:ext>
            </a:extLst>
          </p:cNvPr>
          <p:cNvSpPr txBox="1"/>
          <p:nvPr/>
        </p:nvSpPr>
        <p:spPr>
          <a:xfrm flipH="1" flipV="1">
            <a:off x="755151" y="3469116"/>
            <a:ext cx="150686" cy="50656"/>
          </a:xfrm>
          <a:prstGeom prst="rect">
            <a:avLst/>
          </a:prstGeom>
        </p:spPr>
        <p:txBody>
          <a:bodyPr lIns="91440" tIns="45720" rIns="91440" bIns="45720" anchor="t">
            <a:normAutofit fontScale="25000" lnSpcReduction="20000"/>
          </a:bodyPr>
          <a:lstStyle/>
          <a:p>
            <a:endParaRPr lang="en-US">
              <a:cs typeface="Calibri"/>
            </a:endParaRPr>
          </a:p>
        </p:txBody>
      </p:sp>
      <p:sp>
        <p:nvSpPr>
          <p:cNvPr id="10" name="TextBox 9">
            <a:extLst>
              <a:ext uri="{FF2B5EF4-FFF2-40B4-BE49-F238E27FC236}">
                <a16:creationId xmlns:a16="http://schemas.microsoft.com/office/drawing/2014/main" id="{EDD6B7B1-986F-4620-B202-CAE715034BDF}"/>
              </a:ext>
            </a:extLst>
          </p:cNvPr>
          <p:cNvSpPr txBox="1"/>
          <p:nvPr/>
        </p:nvSpPr>
        <p:spPr>
          <a:xfrm flipH="1">
            <a:off x="2827106" y="2967732"/>
            <a:ext cx="99316" cy="52086"/>
          </a:xfrm>
          <a:prstGeom prst="rect">
            <a:avLst/>
          </a:prstGeom>
        </p:spPr>
        <p:txBody>
          <a:bodyPr lIns="91440" tIns="45720" rIns="91440" bIns="45720" anchor="t">
            <a:normAutofit fontScale="25000" lnSpcReduction="20000"/>
          </a:bodyPr>
          <a:lstStyle/>
          <a:p>
            <a:endParaRPr lang="en-US">
              <a:cs typeface="Calibri"/>
            </a:endParaRPr>
          </a:p>
        </p:txBody>
      </p:sp>
      <p:sp>
        <p:nvSpPr>
          <p:cNvPr id="13" name="TextBox 12">
            <a:extLst>
              <a:ext uri="{FF2B5EF4-FFF2-40B4-BE49-F238E27FC236}">
                <a16:creationId xmlns:a16="http://schemas.microsoft.com/office/drawing/2014/main" id="{0DA97434-2085-4293-ACE7-95322277D0EB}"/>
              </a:ext>
            </a:extLst>
          </p:cNvPr>
          <p:cNvSpPr txBox="1"/>
          <p:nvPr/>
        </p:nvSpPr>
        <p:spPr>
          <a:xfrm>
            <a:off x="4732961" y="4318624"/>
            <a:ext cx="148977" cy="43524"/>
          </a:xfrm>
          <a:prstGeom prst="rect">
            <a:avLst/>
          </a:prstGeom>
        </p:spPr>
        <p:txBody>
          <a:bodyPr lIns="91440" tIns="45720" rIns="91440" bIns="45720" anchor="t">
            <a:normAutofit fontScale="25000" lnSpcReduction="20000"/>
          </a:bodyPr>
          <a:lstStyle/>
          <a:p>
            <a:endParaRPr lang="en-US">
              <a:cs typeface="Calibri"/>
            </a:endParaRPr>
          </a:p>
        </p:txBody>
      </p:sp>
      <p:sp>
        <p:nvSpPr>
          <p:cNvPr id="47" name="TextBox 1">
            <a:extLst>
              <a:ext uri="{FF2B5EF4-FFF2-40B4-BE49-F238E27FC236}">
                <a16:creationId xmlns:a16="http://schemas.microsoft.com/office/drawing/2014/main" id="{56BB1C15-C236-483C-AEC2-5E407D9872CB}"/>
              </a:ext>
            </a:extLst>
          </p:cNvPr>
          <p:cNvSpPr txBox="1"/>
          <p:nvPr/>
        </p:nvSpPr>
        <p:spPr>
          <a:xfrm>
            <a:off x="3982851" y="3754300"/>
            <a:ext cx="1978534" cy="2539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050" b="1">
              <a:latin typeface="Arial"/>
              <a:cs typeface="Arial"/>
            </a:endParaRPr>
          </a:p>
        </p:txBody>
      </p:sp>
      <p:sp>
        <p:nvSpPr>
          <p:cNvPr id="28" name="Rectangle: Diagonal Corners Rounded 27">
            <a:extLst>
              <a:ext uri="{FF2B5EF4-FFF2-40B4-BE49-F238E27FC236}">
                <a16:creationId xmlns:a16="http://schemas.microsoft.com/office/drawing/2014/main" id="{D67B53F5-24EC-4F92-01E6-E1B97231D534}"/>
              </a:ext>
            </a:extLst>
          </p:cNvPr>
          <p:cNvSpPr/>
          <p:nvPr/>
        </p:nvSpPr>
        <p:spPr>
          <a:xfrm>
            <a:off x="8900202" y="2175325"/>
            <a:ext cx="3032808" cy="101555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just"/>
            <a:r>
              <a:rPr lang="en-GB" sz="1050" dirty="0">
                <a:solidFill>
                  <a:schemeClr val="tx1"/>
                </a:solidFill>
                <a:latin typeface="Arial"/>
                <a:ea typeface="+mn-lt"/>
                <a:cs typeface="Arial"/>
              </a:rPr>
              <a:t>In PE this term we will be looking at basic skills such as throwing, catching and movement as we prepare to build on these skills throughout the year.</a:t>
            </a:r>
          </a:p>
        </p:txBody>
      </p:sp>
      <p:sp>
        <p:nvSpPr>
          <p:cNvPr id="11" name="TextBox 1">
            <a:extLst>
              <a:ext uri="{FF2B5EF4-FFF2-40B4-BE49-F238E27FC236}">
                <a16:creationId xmlns:a16="http://schemas.microsoft.com/office/drawing/2014/main" id="{591FE739-802F-9FFB-0010-B8F4B3FCC60C}"/>
              </a:ext>
            </a:extLst>
          </p:cNvPr>
          <p:cNvSpPr txBox="1"/>
          <p:nvPr/>
        </p:nvSpPr>
        <p:spPr>
          <a:xfrm>
            <a:off x="5097283" y="3979597"/>
            <a:ext cx="2014336" cy="2354491"/>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GB" sz="1050" dirty="0">
                <a:latin typeface="Arial"/>
                <a:ea typeface="+mn-lt"/>
                <a:cs typeface="+mn-lt"/>
              </a:rPr>
              <a:t>Our Science unit this term is ‘Habitats’ and we will be understanding and describing life processes and how habitats work.</a:t>
            </a:r>
          </a:p>
          <a:p>
            <a:pPr algn="just"/>
            <a:r>
              <a:rPr lang="en-GB" sz="1050" dirty="0">
                <a:latin typeface="Arial"/>
                <a:ea typeface="+mn-lt"/>
                <a:cs typeface="+mn-lt"/>
              </a:rPr>
              <a:t>We will be looking closely at a variety of habitats and how animals and plants within them rely on each other for existence and food. We will be  working scientifically as we investigate and find out about different animals and their needs.</a:t>
            </a:r>
          </a:p>
        </p:txBody>
      </p:sp>
      <p:pic>
        <p:nvPicPr>
          <p:cNvPr id="7" name="Picture 2" descr="Peace at Last: 1 (A Bear Family Book, 1) : Murphy, Jill: Amazon.co.uk: Books">
            <a:extLst>
              <a:ext uri="{FF2B5EF4-FFF2-40B4-BE49-F238E27FC236}">
                <a16:creationId xmlns:a16="http://schemas.microsoft.com/office/drawing/2014/main" id="{0D5A6D36-F7BA-C6BE-23FC-40C768CCF5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234" y="1617499"/>
            <a:ext cx="1511894" cy="18915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11,900+ Child Drawing Family Stock Photos, Pictures &amp; Royalty-Free Images  - iStock | Family tree, Child painting family, Family portrait">
            <a:extLst>
              <a:ext uri="{FF2B5EF4-FFF2-40B4-BE49-F238E27FC236}">
                <a16:creationId xmlns:a16="http://schemas.microsoft.com/office/drawing/2014/main" id="{0DA1F92E-FB23-F894-5476-EA0BAC5C9C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47803" y="1572835"/>
            <a:ext cx="1083200" cy="7858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A875EDA-1EF8-0F9E-9008-7322051007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1835" y="1676399"/>
            <a:ext cx="759018" cy="7362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1E7BCEC-D96A-7B97-38B2-B64B33CA402E}"/>
              </a:ext>
            </a:extLst>
          </p:cNvPr>
          <p:cNvPicPr>
            <a:picLocks noChangeAspect="1"/>
          </p:cNvPicPr>
          <p:nvPr/>
        </p:nvPicPr>
        <p:blipFill>
          <a:blip r:embed="rId7"/>
          <a:stretch>
            <a:fillRect/>
          </a:stretch>
        </p:blipFill>
        <p:spPr>
          <a:xfrm>
            <a:off x="1947804" y="2520578"/>
            <a:ext cx="1342652" cy="995572"/>
          </a:xfrm>
          <a:prstGeom prst="rect">
            <a:avLst/>
          </a:prstGeom>
        </p:spPr>
      </p:pic>
      <p:pic>
        <p:nvPicPr>
          <p:cNvPr id="9" name="Picture 8">
            <a:extLst>
              <a:ext uri="{FF2B5EF4-FFF2-40B4-BE49-F238E27FC236}">
                <a16:creationId xmlns:a16="http://schemas.microsoft.com/office/drawing/2014/main" id="{7B17AA43-4667-5C7D-D55B-37EE2BBEAE03}"/>
              </a:ext>
            </a:extLst>
          </p:cNvPr>
          <p:cNvPicPr>
            <a:picLocks noChangeAspect="1"/>
          </p:cNvPicPr>
          <p:nvPr/>
        </p:nvPicPr>
        <p:blipFill>
          <a:blip r:embed="rId8"/>
          <a:stretch>
            <a:fillRect/>
          </a:stretch>
        </p:blipFill>
        <p:spPr>
          <a:xfrm>
            <a:off x="3395199" y="2511146"/>
            <a:ext cx="1276457" cy="985227"/>
          </a:xfrm>
          <a:prstGeom prst="rect">
            <a:avLst/>
          </a:prstGeom>
        </p:spPr>
      </p:pic>
      <p:pic>
        <p:nvPicPr>
          <p:cNvPr id="12" name="Picture 2" descr="Seaside Holidays In The Past Photo Pack">
            <a:extLst>
              <a:ext uri="{FF2B5EF4-FFF2-40B4-BE49-F238E27FC236}">
                <a16:creationId xmlns:a16="http://schemas.microsoft.com/office/drawing/2014/main" id="{01C29AEF-F841-10C3-76B3-B457771B2E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6961" y="1708525"/>
            <a:ext cx="854695" cy="667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18" ma:contentTypeDescription="Create a new document." ma:contentTypeScope="" ma:versionID="d2f91780a6d897ea6eb4f42342ce8da8">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6d940ecc6dfd02e29314d2780884a4f4"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dab3547d-fd9d-40a3-bcb8-a4bdffa3ee62">
      <UserInfo>
        <DisplayName>Mrs E Hollis</DisplayName>
        <AccountId>15</AccountId>
        <AccountType/>
      </UserInfo>
      <UserInfo>
        <DisplayName>Mrs C Bird</DisplayName>
        <AccountId>28</AccountId>
        <AccountType/>
      </UserInfo>
    </SharedWithUsers>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12E657-7000-40FC-BF53-F0374BB3F503}">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8D4CE09-E382-440B-8882-BD0F9CE43279}">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199671A-3E15-437F-A968-3B98227F7B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TotalTime>
  <Words>595</Words>
  <Application>Microsoft Office PowerPoint</Application>
  <PresentationFormat>Widescreen</PresentationFormat>
  <Paragraphs>63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Mrs A Holding</cp:lastModifiedBy>
  <cp:revision>241</cp:revision>
  <cp:lastPrinted>2020-11-25T15:10:56Z</cp:lastPrinted>
  <dcterms:created xsi:type="dcterms:W3CDTF">2020-11-25T13:20:46Z</dcterms:created>
  <dcterms:modified xsi:type="dcterms:W3CDTF">2025-09-02T06:09:30Z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